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0: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 name="Shape 41"/>
        <p:cNvGrpSpPr/>
        <p:nvPr/>
      </p:nvGrpSpPr>
      <p:grpSpPr>
        <a:xfrm>
          <a:off x="0" y="0"/>
          <a:ext cx="0" cy="0"/>
          <a:chOff x="0" y="0"/>
          <a:chExt cx="0" cy="0"/>
        </a:xfrm>
      </p:grpSpPr>
      <p:sp>
        <p:nvSpPr>
          <p:cNvPr id="42" name="Google Shape;42;p1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 type="body"/>
          </p:nvPr>
        </p:nvSpPr>
        <p:spPr>
          <a:xfrm>
            <a:off x="609480" y="160452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1"/>
          <p:cNvSpPr txBox="1"/>
          <p:nvPr>
            <p:ph idx="2"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5" name="Shape 45"/>
        <p:cNvGrpSpPr/>
        <p:nvPr/>
      </p:nvGrpSpPr>
      <p:grpSpPr>
        <a:xfrm>
          <a:off x="0" y="0"/>
          <a:ext cx="0" cy="0"/>
          <a:chOff x="0" y="0"/>
          <a:chExt cx="0" cy="0"/>
        </a:xfrm>
      </p:grpSpPr>
      <p:sp>
        <p:nvSpPr>
          <p:cNvPr id="46" name="Google Shape;46;p1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4"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1" name="Shape 51"/>
        <p:cNvGrpSpPr/>
        <p:nvPr/>
      </p:nvGrpSpPr>
      <p:grpSpPr>
        <a:xfrm>
          <a:off x="0" y="0"/>
          <a:ext cx="0" cy="0"/>
          <a:chOff x="0" y="0"/>
          <a:chExt cx="0" cy="0"/>
        </a:xfrm>
      </p:grpSpPr>
      <p:sp>
        <p:nvSpPr>
          <p:cNvPr id="52" name="Google Shape;52;p1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 type="body"/>
          </p:nvPr>
        </p:nvSpPr>
        <p:spPr>
          <a:xfrm>
            <a:off x="60948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2" type="body"/>
          </p:nvPr>
        </p:nvSpPr>
        <p:spPr>
          <a:xfrm>
            <a:off x="431964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3" type="body"/>
          </p:nvPr>
        </p:nvSpPr>
        <p:spPr>
          <a:xfrm>
            <a:off x="802980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4" type="body"/>
          </p:nvPr>
        </p:nvSpPr>
        <p:spPr>
          <a:xfrm>
            <a:off x="60948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5" type="body"/>
          </p:nvPr>
        </p:nvSpPr>
        <p:spPr>
          <a:xfrm>
            <a:off x="431964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6" type="body"/>
          </p:nvPr>
        </p:nvSpPr>
        <p:spPr>
          <a:xfrm>
            <a:off x="802980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8" name="Shape 68"/>
        <p:cNvGrpSpPr/>
        <p:nvPr/>
      </p:nvGrpSpPr>
      <p:grpSpPr>
        <a:xfrm>
          <a:off x="0" y="0"/>
          <a:ext cx="0" cy="0"/>
          <a:chOff x="0" y="0"/>
          <a:chExt cx="0" cy="0"/>
        </a:xfrm>
      </p:grpSpPr>
      <p:sp>
        <p:nvSpPr>
          <p:cNvPr id="69" name="Google Shape;69;p1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1" name="Shape 71"/>
        <p:cNvGrpSpPr/>
        <p:nvPr/>
      </p:nvGrpSpPr>
      <p:grpSpPr>
        <a:xfrm>
          <a:off x="0" y="0"/>
          <a:ext cx="0" cy="0"/>
          <a:chOff x="0" y="0"/>
          <a:chExt cx="0" cy="0"/>
        </a:xfrm>
      </p:grpSpPr>
      <p:sp>
        <p:nvSpPr>
          <p:cNvPr id="72" name="Google Shape;72;p1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8"/>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18"/>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7" name="Shape 77"/>
        <p:cNvGrpSpPr/>
        <p:nvPr/>
      </p:nvGrpSpPr>
      <p:grpSpPr>
        <a:xfrm>
          <a:off x="0" y="0"/>
          <a:ext cx="0" cy="0"/>
          <a:chOff x="0" y="0"/>
          <a:chExt cx="0" cy="0"/>
        </a:xfrm>
      </p:grpSpPr>
      <p:sp>
        <p:nvSpPr>
          <p:cNvPr id="78" name="Google Shape;78;p20"/>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9" name="Shape 79"/>
        <p:cNvGrpSpPr/>
        <p:nvPr/>
      </p:nvGrpSpPr>
      <p:grpSpPr>
        <a:xfrm>
          <a:off x="0" y="0"/>
          <a:ext cx="0" cy="0"/>
          <a:chOff x="0" y="0"/>
          <a:chExt cx="0" cy="0"/>
        </a:xfrm>
      </p:grpSpPr>
      <p:sp>
        <p:nvSpPr>
          <p:cNvPr id="80" name="Google Shape;80;p2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1"/>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2" name="Google Shape;82;p21"/>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1"/>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4" name="Shape 84"/>
        <p:cNvGrpSpPr/>
        <p:nvPr/>
      </p:nvGrpSpPr>
      <p:grpSpPr>
        <a:xfrm>
          <a:off x="0" y="0"/>
          <a:ext cx="0" cy="0"/>
          <a:chOff x="0" y="0"/>
          <a:chExt cx="0" cy="0"/>
        </a:xfrm>
      </p:grpSpPr>
      <p:sp>
        <p:nvSpPr>
          <p:cNvPr id="85" name="Google Shape;85;p2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2"/>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22"/>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2"/>
          <p:cNvSpPr txBox="1"/>
          <p:nvPr>
            <p:ph idx="3"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9" name="Shape 89"/>
        <p:cNvGrpSpPr/>
        <p:nvPr/>
      </p:nvGrpSpPr>
      <p:grpSpPr>
        <a:xfrm>
          <a:off x="0" y="0"/>
          <a:ext cx="0" cy="0"/>
          <a:chOff x="0" y="0"/>
          <a:chExt cx="0" cy="0"/>
        </a:xfrm>
      </p:grpSpPr>
      <p:sp>
        <p:nvSpPr>
          <p:cNvPr id="90" name="Google Shape;90;p2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3"/>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23"/>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3"/>
          <p:cNvSpPr txBox="1"/>
          <p:nvPr>
            <p:ph idx="3"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4" name="Shape 94"/>
        <p:cNvGrpSpPr/>
        <p:nvPr/>
      </p:nvGrpSpPr>
      <p:grpSpPr>
        <a:xfrm>
          <a:off x="0" y="0"/>
          <a:ext cx="0" cy="0"/>
          <a:chOff x="0" y="0"/>
          <a:chExt cx="0" cy="0"/>
        </a:xfrm>
      </p:grpSpPr>
      <p:sp>
        <p:nvSpPr>
          <p:cNvPr id="95" name="Google Shape;95;p2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4"/>
          <p:cNvSpPr txBox="1"/>
          <p:nvPr>
            <p:ph idx="1" type="body"/>
          </p:nvPr>
        </p:nvSpPr>
        <p:spPr>
          <a:xfrm>
            <a:off x="609480" y="160452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4"/>
          <p:cNvSpPr txBox="1"/>
          <p:nvPr>
            <p:ph idx="2"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8" name="Shape 98"/>
        <p:cNvGrpSpPr/>
        <p:nvPr/>
      </p:nvGrpSpPr>
      <p:grpSpPr>
        <a:xfrm>
          <a:off x="0" y="0"/>
          <a:ext cx="0" cy="0"/>
          <a:chOff x="0" y="0"/>
          <a:chExt cx="0" cy="0"/>
        </a:xfrm>
      </p:grpSpPr>
      <p:sp>
        <p:nvSpPr>
          <p:cNvPr id="99" name="Google Shape;99;p2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5"/>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5"/>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5"/>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5"/>
          <p:cNvSpPr txBox="1"/>
          <p:nvPr>
            <p:ph idx="4"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4" name="Shape 104"/>
        <p:cNvGrpSpPr/>
        <p:nvPr/>
      </p:nvGrpSpPr>
      <p:grpSpPr>
        <a:xfrm>
          <a:off x="0" y="0"/>
          <a:ext cx="0" cy="0"/>
          <a:chOff x="0" y="0"/>
          <a:chExt cx="0" cy="0"/>
        </a:xfrm>
      </p:grpSpPr>
      <p:sp>
        <p:nvSpPr>
          <p:cNvPr id="105" name="Google Shape;105;p2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6"/>
          <p:cNvSpPr txBox="1"/>
          <p:nvPr>
            <p:ph idx="1" type="body"/>
          </p:nvPr>
        </p:nvSpPr>
        <p:spPr>
          <a:xfrm>
            <a:off x="60948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6"/>
          <p:cNvSpPr txBox="1"/>
          <p:nvPr>
            <p:ph idx="2" type="body"/>
          </p:nvPr>
        </p:nvSpPr>
        <p:spPr>
          <a:xfrm>
            <a:off x="431964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6"/>
          <p:cNvSpPr txBox="1"/>
          <p:nvPr>
            <p:ph idx="3" type="body"/>
          </p:nvPr>
        </p:nvSpPr>
        <p:spPr>
          <a:xfrm>
            <a:off x="802980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6"/>
          <p:cNvSpPr txBox="1"/>
          <p:nvPr>
            <p:ph idx="4" type="body"/>
          </p:nvPr>
        </p:nvSpPr>
        <p:spPr>
          <a:xfrm>
            <a:off x="60948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6"/>
          <p:cNvSpPr txBox="1"/>
          <p:nvPr>
            <p:ph idx="5" type="body"/>
          </p:nvPr>
        </p:nvSpPr>
        <p:spPr>
          <a:xfrm>
            <a:off x="431964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6"/>
          <p:cNvSpPr txBox="1"/>
          <p:nvPr>
            <p:ph idx="6" type="body"/>
          </p:nvPr>
        </p:nvSpPr>
        <p:spPr>
          <a:xfrm>
            <a:off x="802980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8" name="Shape 18"/>
        <p:cNvGrpSpPr/>
        <p:nvPr/>
      </p:nvGrpSpPr>
      <p:grpSpPr>
        <a:xfrm>
          <a:off x="0" y="0"/>
          <a:ext cx="0" cy="0"/>
          <a:chOff x="0" y="0"/>
          <a:chExt cx="0" cy="0"/>
        </a:xfrm>
      </p:grpSpPr>
      <p:sp>
        <p:nvSpPr>
          <p:cNvPr id="19" name="Google Shape;19;p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5"/>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 name="Shape 24"/>
        <p:cNvGrpSpPr/>
        <p:nvPr/>
      </p:nvGrpSpPr>
      <p:grpSpPr>
        <a:xfrm>
          <a:off x="0" y="0"/>
          <a:ext cx="0" cy="0"/>
          <a:chOff x="0" y="0"/>
          <a:chExt cx="0" cy="0"/>
        </a:xfrm>
      </p:grpSpPr>
      <p:sp>
        <p:nvSpPr>
          <p:cNvPr id="25" name="Google Shape;25;p7"/>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8"/>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8"/>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9"/>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3"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1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3"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cxnSp>
        <p:nvCxnSpPr>
          <p:cNvPr id="6" name="Google Shape;6;p1"/>
          <p:cNvCxnSpPr/>
          <p:nvPr/>
        </p:nvCxnSpPr>
        <p:spPr>
          <a:xfrm>
            <a:off x="1193400" y="1897200"/>
            <a:ext cx="9966960" cy="0"/>
          </a:xfrm>
          <a:prstGeom prst="straightConnector1">
            <a:avLst/>
          </a:prstGeom>
          <a:noFill/>
          <a:ln cap="flat" cmpd="sng" w="9525">
            <a:solidFill>
              <a:srgbClr val="3F3F3F"/>
            </a:solidFill>
            <a:prstDash val="solid"/>
            <a:round/>
            <a:headEnd len="sm" w="sm" type="none"/>
            <a:tailEnd len="sm" w="sm" type="none"/>
          </a:ln>
        </p:spPr>
      </p:cxnSp>
      <p:sp>
        <p:nvSpPr>
          <p:cNvPr id="7" name="Google Shape;7;p1"/>
          <p:cNvSpPr/>
          <p:nvPr/>
        </p:nvSpPr>
        <p:spPr>
          <a:xfrm>
            <a:off x="3240" y="6400800"/>
            <a:ext cx="12188159" cy="45648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 name="Google Shape;8;p1"/>
          <p:cNvCxnSpPr/>
          <p:nvPr/>
        </p:nvCxnSpPr>
        <p:spPr>
          <a:xfrm>
            <a:off x="1207440" y="4474440"/>
            <a:ext cx="9875520" cy="0"/>
          </a:xfrm>
          <a:prstGeom prst="straightConnector1">
            <a:avLst/>
          </a:prstGeom>
          <a:noFill/>
          <a:ln cap="flat" cmpd="sng" w="9525">
            <a:solidFill>
              <a:srgbClr val="3F3F3F"/>
            </a:solidFill>
            <a:prstDash val="solid"/>
            <a:round/>
            <a:headEnd len="sm" w="sm" type="none"/>
            <a:tailEnd len="sm" w="sm" type="none"/>
          </a:ln>
        </p:spPr>
      </p:cxnSp>
      <p:sp>
        <p:nvSpPr>
          <p:cNvPr id="9" name="Google Shape;9;p1"/>
          <p:cNvSpPr txBox="1"/>
          <p:nvPr>
            <p:ph type="title"/>
          </p:nvPr>
        </p:nvSpPr>
        <p:spPr>
          <a:xfrm>
            <a:off x="1097280" y="438840"/>
            <a:ext cx="10057680" cy="11451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 name="Shape 59"/>
        <p:cNvGrpSpPr/>
        <p:nvPr/>
      </p:nvGrpSpPr>
      <p:grpSpPr>
        <a:xfrm>
          <a:off x="0" y="0"/>
          <a:ext cx="0" cy="0"/>
          <a:chOff x="0" y="0"/>
          <a:chExt cx="0" cy="0"/>
        </a:xfrm>
      </p:grpSpPr>
      <p:sp>
        <p:nvSpPr>
          <p:cNvPr id="60" name="Google Shape;60;p14"/>
          <p:cNvSpPr/>
          <p:nvPr/>
        </p:nvSpPr>
        <p:spPr>
          <a:xfrm>
            <a:off x="3240" y="6400800"/>
            <a:ext cx="12188159" cy="45648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14"/>
          <p:cNvCxnSpPr/>
          <p:nvPr/>
        </p:nvCxnSpPr>
        <p:spPr>
          <a:xfrm>
            <a:off x="1193400" y="1897200"/>
            <a:ext cx="9966960" cy="0"/>
          </a:xfrm>
          <a:prstGeom prst="straightConnector1">
            <a:avLst/>
          </a:prstGeom>
          <a:noFill/>
          <a:ln cap="flat" cmpd="sng" w="9525">
            <a:solidFill>
              <a:srgbClr val="3F3F3F"/>
            </a:solidFill>
            <a:prstDash val="solid"/>
            <a:round/>
            <a:headEnd len="sm" w="sm" type="none"/>
            <a:tailEnd len="sm" w="sm" type="none"/>
          </a:ln>
        </p:spPr>
      </p:cxnSp>
      <p:sp>
        <p:nvSpPr>
          <p:cNvPr id="62" name="Google Shape;62;p1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14"/>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en.wikipedia.org/wiki/Optimization_(mathematics)" TargetMode="External"/><Relationship Id="rId4" Type="http://schemas.openxmlformats.org/officeDocument/2006/relationships/hyperlink" Target="https://en.wikipedia.org/wiki/Algorith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37.png"/><Relationship Id="rId7"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6.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61.png"/><Relationship Id="rId5"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image" Target="../media/image65.png"/><Relationship Id="rId5"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arxiv.org/abs/1508.06576" TargetMode="External"/><Relationship Id="rId4" Type="http://schemas.openxmlformats.org/officeDocument/2006/relationships/hyperlink" Target="http://openaccess.thecvf.com/content_cvpr_2016/papers/Gatys_Image_Style_Transfer_CVPR_2016_paper.pdf" TargetMode="External"/><Relationship Id="rId5" Type="http://schemas.openxmlformats.org/officeDocument/2006/relationships/hyperlink" Target="https://medium.com/data-science-group-iitr/artistic-style-transfer-with-convolutional-neural-network-7ce2476039fd" TargetMode="External"/><Relationship Id="rId6" Type="http://schemas.openxmlformats.org/officeDocument/2006/relationships/hyperlink" Target="https://arxiv.org/pdf/1412.6980.pdf" TargetMode="External"/><Relationship Id="rId7" Type="http://schemas.openxmlformats.org/officeDocument/2006/relationships/hyperlink" Target="http://curtis.ml.cmu.edu/w/courses/index.php/L-BFG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7.png"/><Relationship Id="rId4" Type="http://schemas.openxmlformats.org/officeDocument/2006/relationships/hyperlink" Target="http://openaccess.thecvf.com/content_cvpr_2016/papers/Gatys_Image_Style_Transfer_CVPR_2016_paper.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medium.com/data-science-group-iitr/artistic-style-transfer-with-convolutional-neural-network-7ce2476039fd"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5" name="Shape 115"/>
        <p:cNvGrpSpPr/>
        <p:nvPr/>
      </p:nvGrpSpPr>
      <p:grpSpPr>
        <a:xfrm>
          <a:off x="0" y="0"/>
          <a:ext cx="0" cy="0"/>
          <a:chOff x="0" y="0"/>
          <a:chExt cx="0" cy="0"/>
        </a:xfrm>
      </p:grpSpPr>
      <p:pic>
        <p:nvPicPr>
          <p:cNvPr id="116" name="Google Shape;116;p27"/>
          <p:cNvPicPr preferRelativeResize="0"/>
          <p:nvPr/>
        </p:nvPicPr>
        <p:blipFill rotWithShape="1">
          <a:blip r:embed="rId3">
            <a:alphaModFix/>
          </a:blip>
          <a:srcRect b="9248" l="0" r="-2" t="0"/>
          <a:stretch/>
        </p:blipFill>
        <p:spPr>
          <a:xfrm>
            <a:off x="0" y="0"/>
            <a:ext cx="7556040" cy="6857280"/>
          </a:xfrm>
          <a:prstGeom prst="rect">
            <a:avLst/>
          </a:prstGeom>
          <a:noFill/>
          <a:ln>
            <a:noFill/>
          </a:ln>
        </p:spPr>
      </p:pic>
      <p:sp>
        <p:nvSpPr>
          <p:cNvPr id="117" name="Google Shape;117;p27"/>
          <p:cNvSpPr/>
          <p:nvPr/>
        </p:nvSpPr>
        <p:spPr>
          <a:xfrm>
            <a:off x="7556760" y="0"/>
            <a:ext cx="4640760" cy="685728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7"/>
          <p:cNvSpPr/>
          <p:nvPr/>
        </p:nvSpPr>
        <p:spPr>
          <a:xfrm>
            <a:off x="8047800" y="640080"/>
            <a:ext cx="3658680" cy="2849760"/>
          </a:xfrm>
          <a:prstGeom prst="rect">
            <a:avLst/>
          </a:prstGeom>
          <a:noFill/>
          <a:ln>
            <a:noFill/>
          </a:ln>
        </p:spPr>
        <p:txBody>
          <a:bodyPr anchorCtr="0" anchor="b" bIns="45000" lIns="90000" spcFirstLastPara="1" rIns="90000" wrap="square" tIns="45000">
            <a:noAutofit/>
          </a:bodyPr>
          <a:lstStyle/>
          <a:p>
            <a:pPr indent="0" lvl="0" marL="0" marR="0" rtl="0" algn="l">
              <a:lnSpc>
                <a:spcPct val="90000"/>
              </a:lnSpc>
              <a:spcBef>
                <a:spcPts val="0"/>
              </a:spcBef>
              <a:spcAft>
                <a:spcPts val="0"/>
              </a:spcAft>
              <a:buNone/>
            </a:pPr>
            <a:r>
              <a:rPr b="0" i="0" lang="en-US" sz="5400" u="none" cap="none" strike="noStrike">
                <a:solidFill>
                  <a:srgbClr val="FFFFFF"/>
                </a:solidFill>
                <a:latin typeface="Twentieth Century"/>
                <a:ea typeface="Twentieth Century"/>
                <a:cs typeface="Twentieth Century"/>
                <a:sym typeface="Twentieth Century"/>
              </a:rPr>
              <a:t>Artistic Style Transfer</a:t>
            </a:r>
            <a:endParaRPr b="0" i="0" sz="5400" u="none" cap="none" strike="noStrike">
              <a:latin typeface="Arial"/>
              <a:ea typeface="Arial"/>
              <a:cs typeface="Arial"/>
              <a:sym typeface="Arial"/>
            </a:endParaRPr>
          </a:p>
        </p:txBody>
      </p:sp>
      <p:sp>
        <p:nvSpPr>
          <p:cNvPr id="119" name="Google Shape;119;p27"/>
          <p:cNvSpPr/>
          <p:nvPr/>
        </p:nvSpPr>
        <p:spPr>
          <a:xfrm>
            <a:off x="8047800" y="3812040"/>
            <a:ext cx="3658680" cy="1595880"/>
          </a:xfrm>
          <a:prstGeom prst="rect">
            <a:avLst/>
          </a:prstGeom>
          <a:noFill/>
          <a:ln>
            <a:noFill/>
          </a:ln>
        </p:spPr>
        <p:txBody>
          <a:bodyPr anchorCtr="0" anchor="t" bIns="45000" lIns="90000" spcFirstLastPara="1" rIns="90000" wrap="square" tIns="45000">
            <a:noAutofit/>
          </a:bodyPr>
          <a:lstStyle/>
          <a:p>
            <a:pPr indent="0" lvl="0" marL="0" marR="0" rtl="0" algn="l">
              <a:lnSpc>
                <a:spcPct val="110000"/>
              </a:lnSpc>
              <a:spcBef>
                <a:spcPts val="0"/>
              </a:spcBef>
              <a:spcAft>
                <a:spcPts val="0"/>
              </a:spcAft>
              <a:buNone/>
            </a:pPr>
            <a:r>
              <a:rPr b="0" i="0" lang="en-US" sz="1800" u="none" cap="none" strike="noStrike">
                <a:solidFill>
                  <a:srgbClr val="FFFFFF"/>
                </a:solidFill>
                <a:latin typeface="Twentieth Century"/>
                <a:ea typeface="Twentieth Century"/>
                <a:cs typeface="Twentieth Century"/>
                <a:sym typeface="Twentieth Century"/>
              </a:rPr>
              <a:t>COSIMO GONNELLI, CONNOR ROBETORYE</a:t>
            </a:r>
            <a:endParaRPr b="0" i="0" sz="1800" u="none" cap="none" strike="noStrike">
              <a:latin typeface="Arial"/>
              <a:ea typeface="Arial"/>
              <a:cs typeface="Arial"/>
              <a:sym typeface="Arial"/>
            </a:endParaRPr>
          </a:p>
        </p:txBody>
      </p:sp>
      <p:cxnSp>
        <p:nvCxnSpPr>
          <p:cNvPr id="120" name="Google Shape;120;p27"/>
          <p:cNvCxnSpPr/>
          <p:nvPr/>
        </p:nvCxnSpPr>
        <p:spPr>
          <a:xfrm>
            <a:off x="8185680" y="3651120"/>
            <a:ext cx="3383280" cy="0"/>
          </a:xfrm>
          <a:prstGeom prst="straightConnector1">
            <a:avLst/>
          </a:prstGeom>
          <a:noFill/>
          <a:ln cap="flat" cmpd="sng" w="19075">
            <a:solidFill>
              <a:schemeClr val="accent1"/>
            </a:solidFill>
            <a:prstDash val="solid"/>
            <a:round/>
            <a:headEnd len="sm" w="sm" type="none"/>
            <a:tailEnd len="sm" w="sm" type="none"/>
          </a:ln>
        </p:spPr>
      </p:cxnSp>
      <p:sp>
        <p:nvSpPr>
          <p:cNvPr id="121" name="Google Shape;121;p27"/>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PLAN</a:t>
            </a:r>
            <a:endParaRPr b="0" i="0" sz="5400" u="none" cap="none" strike="noStrike">
              <a:latin typeface="Arial"/>
              <a:ea typeface="Arial"/>
              <a:cs typeface="Arial"/>
              <a:sym typeface="Arial"/>
            </a:endParaRPr>
          </a:p>
        </p:txBody>
      </p:sp>
      <p:sp>
        <p:nvSpPr>
          <p:cNvPr id="196" name="Google Shape;196;p36"/>
          <p:cNvSpPr/>
          <p:nvPr/>
        </p:nvSpPr>
        <p:spPr>
          <a:xfrm>
            <a:off x="1097280" y="2108160"/>
            <a:ext cx="10057680" cy="3760200"/>
          </a:xfrm>
          <a:prstGeom prst="rect">
            <a:avLst/>
          </a:prstGeom>
          <a:noFill/>
          <a:ln>
            <a:noFill/>
          </a:ln>
        </p:spPr>
        <p:txBody>
          <a:bodyPr anchorCtr="0" anchor="t" bIns="45000" lIns="0" spcFirstLastPara="1" rIns="0" wrap="square" tIns="45000">
            <a:noAutofit/>
          </a:bodyPr>
          <a:lstStyle/>
          <a:p>
            <a:pPr indent="-146050" lvl="0" marL="91440" marR="0" rtl="0" algn="l">
              <a:lnSpc>
                <a:spcPct val="110000"/>
              </a:lnSpc>
              <a:spcBef>
                <a:spcPts val="0"/>
              </a:spcBef>
              <a:spcAft>
                <a:spcPts val="0"/>
              </a:spcAft>
              <a:buClr>
                <a:srgbClr val="E77C29"/>
              </a:buClr>
              <a:buSzPts val="2300"/>
              <a:buFont typeface="Arial"/>
              <a:buChar char="•"/>
            </a:pPr>
            <a:r>
              <a:rPr b="0" i="0" lang="en-US" sz="2300" u="none" cap="none" strike="noStrike">
                <a:solidFill>
                  <a:srgbClr val="404040"/>
                </a:solidFill>
                <a:latin typeface="Twentieth Century"/>
                <a:ea typeface="Twentieth Century"/>
                <a:cs typeface="Twentieth Century"/>
                <a:sym typeface="Twentieth Century"/>
              </a:rPr>
              <a:t>Aspiration: Train a ML artistic model using different styles and algorithms</a:t>
            </a:r>
            <a:endParaRPr b="0" i="0" sz="2300" u="none" cap="none"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Arial"/>
              <a:buChar char="•"/>
            </a:pPr>
            <a:r>
              <a:rPr b="0" i="0" lang="en-US" sz="2300" u="none" cap="none" strike="noStrike">
                <a:solidFill>
                  <a:srgbClr val="404040"/>
                </a:solidFill>
                <a:latin typeface="Twentieth Century"/>
                <a:ea typeface="Twentieth Century"/>
                <a:cs typeface="Twentieth Century"/>
                <a:sym typeface="Twentieth Century"/>
              </a:rPr>
              <a:t>Investigate how image size affects run time, memory use and performance (loss):</a:t>
            </a:r>
            <a:endParaRPr b="0" i="0" sz="2300" u="none" cap="none" strike="noStrike">
              <a:latin typeface="Arial"/>
              <a:ea typeface="Arial"/>
              <a:cs typeface="Arial"/>
              <a:sym typeface="Arial"/>
            </a:endParaRPr>
          </a:p>
          <a:p>
            <a:pPr indent="-182159" lvl="1" marL="384120" marR="0" rtl="0" algn="l">
              <a:lnSpc>
                <a:spcPct val="100000"/>
              </a:lnSpc>
              <a:spcBef>
                <a:spcPts val="402"/>
              </a:spcBef>
              <a:spcAft>
                <a:spcPts val="0"/>
              </a:spcAft>
              <a:buClr>
                <a:srgbClr val="404040"/>
              </a:buClr>
              <a:buSzPts val="2100"/>
              <a:buFont typeface="Arial"/>
              <a:buChar char="•"/>
            </a:pPr>
            <a:r>
              <a:rPr b="0" i="0" lang="en-US" sz="2100" u="none" cap="none" strike="noStrike">
                <a:solidFill>
                  <a:srgbClr val="404040"/>
                </a:solidFill>
                <a:latin typeface="Twentieth Century"/>
                <a:ea typeface="Twentieth Century"/>
                <a:cs typeface="Twentieth Century"/>
                <a:sym typeface="Twentieth Century"/>
              </a:rPr>
              <a:t>ADAM vs L-BFGS </a:t>
            </a:r>
            <a:endParaRPr b="0" i="0" sz="2100" u="none" cap="none" strike="noStrike">
              <a:latin typeface="Arial"/>
              <a:ea typeface="Arial"/>
              <a:cs typeface="Arial"/>
              <a:sym typeface="Arial"/>
            </a:endParaRPr>
          </a:p>
          <a:p>
            <a:pPr indent="-182159" lvl="1" marL="384120" marR="0" rtl="0" algn="l">
              <a:lnSpc>
                <a:spcPct val="100000"/>
              </a:lnSpc>
              <a:spcBef>
                <a:spcPts val="601"/>
              </a:spcBef>
              <a:spcAft>
                <a:spcPts val="0"/>
              </a:spcAft>
              <a:buClr>
                <a:srgbClr val="404040"/>
              </a:buClr>
              <a:buSzPts val="2100"/>
              <a:buFont typeface="Arial"/>
              <a:buChar char="•"/>
            </a:pPr>
            <a:r>
              <a:rPr b="0" i="0" lang="en-US" sz="2100" u="none" cap="none" strike="noStrike">
                <a:solidFill>
                  <a:srgbClr val="404040"/>
                </a:solidFill>
                <a:latin typeface="Twentieth Century"/>
                <a:ea typeface="Twentieth Century"/>
                <a:cs typeface="Twentieth Century"/>
                <a:sym typeface="Twentieth Century"/>
              </a:rPr>
              <a:t>Investigate the effects of varying image content or style.</a:t>
            </a:r>
            <a:endParaRPr b="0" i="0" sz="2100" u="none" cap="none" strike="noStrike">
              <a:latin typeface="Arial"/>
              <a:ea typeface="Arial"/>
              <a:cs typeface="Arial"/>
              <a:sym typeface="Arial"/>
            </a:endParaRPr>
          </a:p>
          <a:p>
            <a:pPr indent="-146050" lvl="0" marL="91440" marR="0" rtl="0" algn="l">
              <a:lnSpc>
                <a:spcPct val="110000"/>
              </a:lnSpc>
              <a:spcBef>
                <a:spcPts val="1599"/>
              </a:spcBef>
              <a:spcAft>
                <a:spcPts val="0"/>
              </a:spcAft>
              <a:buClr>
                <a:srgbClr val="E77C29"/>
              </a:buClr>
              <a:buSzPts val="2300"/>
              <a:buFont typeface="Arial"/>
              <a:buChar char="•"/>
            </a:pPr>
            <a:r>
              <a:rPr b="0" i="0" lang="en-US" sz="2300" u="none" cap="none" strike="noStrike">
                <a:solidFill>
                  <a:srgbClr val="404040"/>
                </a:solidFill>
                <a:latin typeface="Twentieth Century"/>
                <a:ea typeface="Twentieth Century"/>
                <a:cs typeface="Twentieth Century"/>
                <a:sym typeface="Twentieth Century"/>
              </a:rPr>
              <a:t>Compare results of the two algorithms</a:t>
            </a:r>
            <a:endParaRPr b="0" i="0" sz="2300" u="none" cap="none" strike="noStrike">
              <a:latin typeface="Arial"/>
              <a:ea typeface="Arial"/>
              <a:cs typeface="Arial"/>
              <a:sym typeface="Arial"/>
            </a:endParaRPr>
          </a:p>
        </p:txBody>
      </p:sp>
      <p:sp>
        <p:nvSpPr>
          <p:cNvPr id="197" name="Google Shape;197;p36"/>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
        <p:nvSpPr>
          <p:cNvPr id="198" name="Google Shape;198;p36"/>
          <p:cNvSpPr/>
          <p:nvPr/>
        </p:nvSpPr>
        <p:spPr>
          <a:xfrm>
            <a:off x="7951680" y="2349720"/>
            <a:ext cx="183960" cy="3686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TECHNOLOGIES</a:t>
            </a:r>
            <a:endParaRPr b="0" i="0" sz="5400" u="none" cap="none" strike="noStrike">
              <a:latin typeface="Arial"/>
              <a:ea typeface="Arial"/>
              <a:cs typeface="Arial"/>
              <a:sym typeface="Arial"/>
            </a:endParaRPr>
          </a:p>
        </p:txBody>
      </p:sp>
      <p:sp>
        <p:nvSpPr>
          <p:cNvPr id="204" name="Google Shape;204;p37"/>
          <p:cNvSpPr/>
          <p:nvPr/>
        </p:nvSpPr>
        <p:spPr>
          <a:xfrm>
            <a:off x="1097280" y="2108160"/>
            <a:ext cx="10057680" cy="3760200"/>
          </a:xfrm>
          <a:prstGeom prst="rect">
            <a:avLst/>
          </a:prstGeom>
          <a:noFill/>
          <a:ln>
            <a:noFill/>
          </a:ln>
        </p:spPr>
        <p:txBody>
          <a:bodyPr anchorCtr="0" anchor="t" bIns="45000" lIns="0" spcFirstLastPara="1" rIns="0" wrap="square" tIns="45000">
            <a:noAutofit/>
          </a:bodyPr>
          <a:lstStyle/>
          <a:p>
            <a:pPr indent="-177800" lvl="0" marL="91440" marR="0" rtl="0" algn="l">
              <a:lnSpc>
                <a:spcPct val="110000"/>
              </a:lnSpc>
              <a:spcBef>
                <a:spcPts val="0"/>
              </a:spcBef>
              <a:spcAft>
                <a:spcPts val="0"/>
              </a:spcAft>
              <a:buClr>
                <a:srgbClr val="E77C29"/>
              </a:buClr>
              <a:buSzPts val="2800"/>
              <a:buFont typeface="Calibri"/>
              <a:buChar char=" "/>
            </a:pPr>
            <a:r>
              <a:rPr b="1" i="0" lang="en-US" sz="2800" u="none" cap="none" strike="noStrike">
                <a:solidFill>
                  <a:srgbClr val="404040"/>
                </a:solidFill>
                <a:latin typeface="Twentieth Century"/>
                <a:ea typeface="Twentieth Century"/>
                <a:cs typeface="Twentieth Century"/>
                <a:sym typeface="Twentieth Century"/>
              </a:rPr>
              <a:t>Software Platform: </a:t>
            </a:r>
            <a:r>
              <a:rPr b="0" i="0" lang="en-US" sz="2800" u="none" cap="none" strike="noStrike">
                <a:solidFill>
                  <a:srgbClr val="404040"/>
                </a:solidFill>
                <a:latin typeface="Twentieth Century"/>
                <a:ea typeface="Twentieth Century"/>
                <a:cs typeface="Twentieth Century"/>
                <a:sym typeface="Twentieth Century"/>
              </a:rPr>
              <a:t>Python (3.7.5 x64)</a:t>
            </a:r>
            <a:endParaRPr b="0" i="0" sz="2800" u="none" cap="none" strike="noStrike">
              <a:latin typeface="Arial"/>
              <a:ea typeface="Arial"/>
              <a:cs typeface="Arial"/>
              <a:sym typeface="Arial"/>
            </a:endParaRPr>
          </a:p>
          <a:p>
            <a:pPr indent="-177800" lvl="0" marL="91440" marR="0" rtl="0" algn="l">
              <a:lnSpc>
                <a:spcPct val="110000"/>
              </a:lnSpc>
              <a:spcBef>
                <a:spcPts val="1400"/>
              </a:spcBef>
              <a:spcAft>
                <a:spcPts val="0"/>
              </a:spcAft>
              <a:buClr>
                <a:srgbClr val="E77C29"/>
              </a:buClr>
              <a:buSzPts val="2800"/>
              <a:buFont typeface="Calibri"/>
              <a:buChar char=" "/>
            </a:pPr>
            <a:r>
              <a:rPr b="1" i="0" lang="en-US" sz="2800" u="none" cap="none" strike="noStrike">
                <a:solidFill>
                  <a:srgbClr val="404040"/>
                </a:solidFill>
                <a:latin typeface="Twentieth Century"/>
                <a:ea typeface="Twentieth Century"/>
                <a:cs typeface="Twentieth Century"/>
                <a:sym typeface="Twentieth Century"/>
              </a:rPr>
              <a:t>Training:</a:t>
            </a:r>
            <a:r>
              <a:rPr b="0" i="0" lang="en-US" sz="2800" u="none" cap="none" strike="noStrike">
                <a:solidFill>
                  <a:srgbClr val="404040"/>
                </a:solidFill>
                <a:latin typeface="Twentieth Century"/>
                <a:ea typeface="Twentieth Century"/>
                <a:cs typeface="Twentieth Century"/>
                <a:sym typeface="Twentieth Century"/>
              </a:rPr>
              <a:t> TensorFlow (1.15.1)</a:t>
            </a:r>
            <a:endParaRPr b="0" i="0" sz="2800" u="none" cap="none" strike="noStrike">
              <a:latin typeface="Arial"/>
              <a:ea typeface="Arial"/>
              <a:cs typeface="Arial"/>
              <a:sym typeface="Arial"/>
            </a:endParaRPr>
          </a:p>
          <a:p>
            <a:pPr indent="-177800" lvl="0" marL="91440" marR="0" rtl="0" algn="l">
              <a:lnSpc>
                <a:spcPct val="110000"/>
              </a:lnSpc>
              <a:spcBef>
                <a:spcPts val="1400"/>
              </a:spcBef>
              <a:spcAft>
                <a:spcPts val="0"/>
              </a:spcAft>
              <a:buClr>
                <a:srgbClr val="E77C29"/>
              </a:buClr>
              <a:buSzPts val="2800"/>
              <a:buFont typeface="Calibri"/>
              <a:buChar char=" "/>
            </a:pPr>
            <a:r>
              <a:rPr b="1" i="0" lang="en-US" sz="2800" u="none" cap="none" strike="noStrike">
                <a:solidFill>
                  <a:srgbClr val="404040"/>
                </a:solidFill>
                <a:latin typeface="Twentieth Century"/>
                <a:ea typeface="Twentieth Century"/>
                <a:cs typeface="Twentieth Century"/>
                <a:sym typeface="Twentieth Century"/>
              </a:rPr>
              <a:t>Neural Network model:</a:t>
            </a:r>
            <a:endParaRPr b="0" i="0" sz="2800" u="none" cap="none" strike="noStrike">
              <a:latin typeface="Arial"/>
              <a:ea typeface="Arial"/>
              <a:cs typeface="Arial"/>
              <a:sym typeface="Arial"/>
            </a:endParaRPr>
          </a:p>
          <a:p>
            <a:pPr indent="-182160" lvl="2" marL="567000" marR="0" rtl="0" algn="l">
              <a:lnSpc>
                <a:spcPct val="100000"/>
              </a:lnSpc>
              <a:spcBef>
                <a:spcPts val="402"/>
              </a:spcBef>
              <a:spcAft>
                <a:spcPts val="0"/>
              </a:spcAft>
              <a:buClr>
                <a:srgbClr val="404040"/>
              </a:buClr>
              <a:buSzPts val="2000"/>
              <a:buFont typeface="Calibri"/>
              <a:buChar char="◦"/>
            </a:pPr>
            <a:r>
              <a:rPr b="0" i="0" lang="en-US" sz="2000" u="none" cap="none" strike="noStrike">
                <a:solidFill>
                  <a:srgbClr val="404040"/>
                </a:solidFill>
                <a:latin typeface="Twentieth Century"/>
                <a:ea typeface="Twentieth Century"/>
                <a:cs typeface="Twentieth Century"/>
                <a:sym typeface="Twentieth Century"/>
              </a:rPr>
              <a:t> CNN (VGG19)</a:t>
            </a:r>
            <a:r>
              <a:rPr b="0" i="0" lang="en-US" sz="1400" u="none" cap="none" strike="noStrike">
                <a:solidFill>
                  <a:srgbClr val="404040"/>
                </a:solidFill>
                <a:latin typeface="Twentieth Century"/>
                <a:ea typeface="Twentieth Century"/>
                <a:cs typeface="Twentieth Century"/>
                <a:sym typeface="Twentieth Century"/>
              </a:rPr>
              <a:t>		</a:t>
            </a:r>
            <a:endParaRPr b="0" i="0" sz="1400" u="none" cap="none" strike="noStrike">
              <a:latin typeface="Arial"/>
              <a:ea typeface="Arial"/>
              <a:cs typeface="Arial"/>
              <a:sym typeface="Arial"/>
            </a:endParaRPr>
          </a:p>
          <a:p>
            <a:pPr indent="-177800" lvl="0" marL="91440" marR="0" rtl="0" algn="l">
              <a:lnSpc>
                <a:spcPct val="110000"/>
              </a:lnSpc>
              <a:spcBef>
                <a:spcPts val="1599"/>
              </a:spcBef>
              <a:spcAft>
                <a:spcPts val="0"/>
              </a:spcAft>
              <a:buClr>
                <a:srgbClr val="E77C29"/>
              </a:buClr>
              <a:buSzPts val="2800"/>
              <a:buFont typeface="Calibri"/>
              <a:buChar char=" "/>
            </a:pPr>
            <a:r>
              <a:rPr b="1" i="0" lang="en-US" sz="2800" u="none" cap="none" strike="noStrike">
                <a:solidFill>
                  <a:srgbClr val="404040"/>
                </a:solidFill>
                <a:latin typeface="Twentieth Century"/>
                <a:ea typeface="Twentieth Century"/>
                <a:cs typeface="Twentieth Century"/>
                <a:sym typeface="Twentieth Century"/>
              </a:rPr>
              <a:t>Algorithms for optimizing loss:</a:t>
            </a:r>
            <a:endParaRPr b="0" i="0" sz="2800" u="none" cap="none" strike="noStrike">
              <a:latin typeface="Arial"/>
              <a:ea typeface="Arial"/>
              <a:cs typeface="Arial"/>
              <a:sym typeface="Arial"/>
            </a:endParaRPr>
          </a:p>
          <a:p>
            <a:pPr indent="-182160" lvl="2" marL="567000" marR="0" rtl="0" algn="l">
              <a:lnSpc>
                <a:spcPct val="100000"/>
              </a:lnSpc>
              <a:spcBef>
                <a:spcPts val="402"/>
              </a:spcBef>
              <a:spcAft>
                <a:spcPts val="0"/>
              </a:spcAft>
              <a:buClr>
                <a:srgbClr val="404040"/>
              </a:buClr>
              <a:buSzPts val="2000"/>
              <a:buFont typeface="Calibri"/>
              <a:buChar char="◦"/>
            </a:pPr>
            <a:r>
              <a:rPr b="0" i="0" lang="en-US" sz="2000" u="none" cap="none" strike="noStrike">
                <a:solidFill>
                  <a:srgbClr val="404040"/>
                </a:solidFill>
                <a:latin typeface="Twentieth Century"/>
                <a:ea typeface="Twentieth Century"/>
                <a:cs typeface="Twentieth Century"/>
                <a:sym typeface="Twentieth Century"/>
              </a:rPr>
              <a:t> ADAM</a:t>
            </a:r>
            <a:endParaRPr b="0" i="0" sz="2000" u="none" cap="none" strike="noStrike">
              <a:latin typeface="Arial"/>
              <a:ea typeface="Arial"/>
              <a:cs typeface="Arial"/>
              <a:sym typeface="Arial"/>
            </a:endParaRPr>
          </a:p>
          <a:p>
            <a:pPr indent="-182160" lvl="2" marL="567000" marR="0" rtl="0" algn="l">
              <a:lnSpc>
                <a:spcPct val="100000"/>
              </a:lnSpc>
              <a:spcBef>
                <a:spcPts val="601"/>
              </a:spcBef>
              <a:spcAft>
                <a:spcPts val="0"/>
              </a:spcAft>
              <a:buClr>
                <a:srgbClr val="404040"/>
              </a:buClr>
              <a:buSzPts val="2000"/>
              <a:buFont typeface="Calibri"/>
              <a:buChar char="◦"/>
            </a:pPr>
            <a:r>
              <a:rPr b="0" i="0" lang="en-US" sz="2000" u="none" cap="none" strike="noStrike">
                <a:solidFill>
                  <a:srgbClr val="404040"/>
                </a:solidFill>
                <a:latin typeface="Twentieth Century"/>
                <a:ea typeface="Twentieth Century"/>
                <a:cs typeface="Twentieth Century"/>
                <a:sym typeface="Twentieth Century"/>
              </a:rPr>
              <a:t> L-BFGS</a:t>
            </a:r>
            <a:endParaRPr b="0" i="0" sz="2000" u="none" cap="none" strike="noStrike">
              <a:latin typeface="Arial"/>
              <a:ea typeface="Arial"/>
              <a:cs typeface="Arial"/>
              <a:sym typeface="Arial"/>
            </a:endParaRPr>
          </a:p>
          <a:p>
            <a:pPr indent="0" lvl="0" marL="0" marR="0" rtl="0" algn="l">
              <a:lnSpc>
                <a:spcPct val="110000"/>
              </a:lnSpc>
              <a:spcBef>
                <a:spcPts val="1599"/>
              </a:spcBef>
              <a:spcAft>
                <a:spcPts val="0"/>
              </a:spcAft>
              <a:buNone/>
            </a:pPr>
            <a:r>
              <a:t/>
            </a:r>
            <a:endParaRPr b="0" i="0" sz="2000" u="none" cap="none" strike="noStrike">
              <a:latin typeface="Arial"/>
              <a:ea typeface="Arial"/>
              <a:cs typeface="Arial"/>
              <a:sym typeface="Arial"/>
            </a:endParaRPr>
          </a:p>
        </p:txBody>
      </p:sp>
      <p:sp>
        <p:nvSpPr>
          <p:cNvPr id="205" name="Google Shape;205;p37"/>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ADAM</a:t>
            </a:r>
            <a:r>
              <a:rPr b="0" i="0" lang="en-US" sz="2800" u="none" cap="none" strike="noStrike">
                <a:solidFill>
                  <a:srgbClr val="404040"/>
                </a:solidFill>
                <a:latin typeface="Twentieth Century"/>
                <a:ea typeface="Twentieth Century"/>
                <a:cs typeface="Twentieth Century"/>
                <a:sym typeface="Twentieth Century"/>
              </a:rPr>
              <a:t>(Adaptive Moment Estimation)</a:t>
            </a:r>
            <a:endParaRPr b="0" i="0" sz="2800" u="none" cap="none" strike="noStrike">
              <a:latin typeface="Arial"/>
              <a:ea typeface="Arial"/>
              <a:cs typeface="Arial"/>
              <a:sym typeface="Arial"/>
            </a:endParaRPr>
          </a:p>
        </p:txBody>
      </p:sp>
      <p:sp>
        <p:nvSpPr>
          <p:cNvPr id="211" name="Google Shape;211;p38"/>
          <p:cNvSpPr/>
          <p:nvPr/>
        </p:nvSpPr>
        <p:spPr>
          <a:xfrm>
            <a:off x="1097280" y="2108160"/>
            <a:ext cx="10057680" cy="3760200"/>
          </a:xfrm>
          <a:prstGeom prst="rect">
            <a:avLst/>
          </a:prstGeom>
          <a:noFill/>
          <a:ln>
            <a:noFill/>
          </a:ln>
        </p:spPr>
        <p:txBody>
          <a:bodyPr anchorCtr="0" anchor="t" bIns="45000" lIns="0" spcFirstLastPara="1" rIns="0" wrap="square" tIns="45000">
            <a:noAutofit/>
          </a:bodyPr>
          <a:lstStyle/>
          <a:p>
            <a:pPr indent="-146050" lvl="0" marL="91440" marR="0" rtl="0" algn="l">
              <a:lnSpc>
                <a:spcPct val="110000"/>
              </a:lnSpc>
              <a:spcBef>
                <a:spcPts val="0"/>
              </a:spcBef>
              <a:spcAft>
                <a:spcPts val="0"/>
              </a:spcAft>
              <a:buClr>
                <a:srgbClr val="E77C29"/>
              </a:buClr>
              <a:buSzPts val="2300"/>
              <a:buFont typeface="Arial"/>
              <a:buChar char="•"/>
            </a:pPr>
            <a:r>
              <a:rPr b="0" i="0" lang="en-US" sz="2300" u="none" cap="none" strike="noStrike">
                <a:solidFill>
                  <a:srgbClr val="404040"/>
                </a:solidFill>
                <a:latin typeface="Twentieth Century"/>
                <a:ea typeface="Twentieth Century"/>
                <a:cs typeface="Twentieth Century"/>
                <a:sym typeface="Twentieth Century"/>
              </a:rPr>
              <a:t>Combination of </a:t>
            </a:r>
            <a:r>
              <a:rPr b="1" i="0" lang="en-US" sz="2300" u="none" cap="none" strike="noStrike">
                <a:solidFill>
                  <a:srgbClr val="404040"/>
                </a:solidFill>
                <a:latin typeface="Twentieth Century"/>
                <a:ea typeface="Twentieth Century"/>
                <a:cs typeface="Twentieth Century"/>
                <a:sym typeface="Twentieth Century"/>
              </a:rPr>
              <a:t>gradient discent with momentum </a:t>
            </a:r>
            <a:r>
              <a:rPr b="0" i="0" lang="en-US" sz="2300" u="none" cap="none" strike="noStrike">
                <a:solidFill>
                  <a:srgbClr val="404040"/>
                </a:solidFill>
                <a:latin typeface="Twentieth Century"/>
                <a:ea typeface="Twentieth Century"/>
                <a:cs typeface="Twentieth Century"/>
                <a:sym typeface="Twentieth Century"/>
              </a:rPr>
              <a:t>and</a:t>
            </a:r>
            <a:r>
              <a:rPr b="1" i="0" lang="en-US" sz="2300" u="none" cap="none" strike="noStrike">
                <a:solidFill>
                  <a:srgbClr val="404040"/>
                </a:solidFill>
                <a:latin typeface="Twentieth Century"/>
                <a:ea typeface="Twentieth Century"/>
                <a:cs typeface="Twentieth Century"/>
                <a:sym typeface="Twentieth Century"/>
              </a:rPr>
              <a:t> RMSprop </a:t>
            </a:r>
            <a:r>
              <a:rPr b="0" i="0" lang="en-US" sz="2300" u="none" cap="none" strike="noStrike">
                <a:solidFill>
                  <a:srgbClr val="404040"/>
                </a:solidFill>
                <a:latin typeface="Twentieth Century"/>
                <a:ea typeface="Twentieth Century"/>
                <a:cs typeface="Twentieth Century"/>
                <a:sym typeface="Twentieth Century"/>
              </a:rPr>
              <a:t>algorithm.</a:t>
            </a:r>
            <a:endParaRPr b="0" i="0" sz="2300" u="none" cap="none"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Arial"/>
              <a:buChar char="•"/>
            </a:pPr>
            <a:r>
              <a:rPr b="0" i="0" lang="en-US" sz="2300" u="none" cap="none" strike="noStrike">
                <a:solidFill>
                  <a:srgbClr val="404040"/>
                </a:solidFill>
                <a:latin typeface="Twentieth Century"/>
                <a:ea typeface="Twentieth Century"/>
                <a:cs typeface="Twentieth Century"/>
                <a:sym typeface="Twentieth Century"/>
              </a:rPr>
              <a:t>Steps: </a:t>
            </a:r>
            <a:endParaRPr b="0" i="0" sz="2300" u="none" cap="none" strike="noStrike">
              <a:latin typeface="Arial"/>
              <a:ea typeface="Arial"/>
              <a:cs typeface="Arial"/>
              <a:sym typeface="Arial"/>
            </a:endParaRPr>
          </a:p>
          <a:p>
            <a:pPr indent="-456480" lvl="1" marL="658440" marR="0" rtl="0" algn="l">
              <a:lnSpc>
                <a:spcPct val="100000"/>
              </a:lnSpc>
              <a:spcBef>
                <a:spcPts val="402"/>
              </a:spcBef>
              <a:spcAft>
                <a:spcPts val="0"/>
              </a:spcAft>
              <a:buClr>
                <a:srgbClr val="404040"/>
              </a:buClr>
              <a:buSzPts val="2100"/>
              <a:buFont typeface="Twentieth Century"/>
              <a:buAutoNum type="arabicPeriod"/>
            </a:pPr>
            <a:r>
              <a:rPr b="0" i="0" lang="en-US" sz="2100" u="none" cap="none" strike="noStrike">
                <a:solidFill>
                  <a:srgbClr val="404040"/>
                </a:solidFill>
                <a:latin typeface="Twentieth Century"/>
                <a:ea typeface="Twentieth Century"/>
                <a:cs typeface="Twentieth Century"/>
                <a:sym typeface="Twentieth Century"/>
              </a:rPr>
              <a:t>It calculates an exponentially </a:t>
            </a:r>
            <a:r>
              <a:rPr b="1" i="0" lang="en-US" sz="2100" u="none" cap="none" strike="noStrike">
                <a:solidFill>
                  <a:srgbClr val="404040"/>
                </a:solidFill>
                <a:latin typeface="Twentieth Century"/>
                <a:ea typeface="Twentieth Century"/>
                <a:cs typeface="Twentieth Century"/>
                <a:sym typeface="Twentieth Century"/>
              </a:rPr>
              <a:t>weighted average of past gradients </a:t>
            </a:r>
            <a:r>
              <a:rPr b="0" i="0" lang="en-US" sz="2100" u="none" cap="none" strike="noStrike">
                <a:solidFill>
                  <a:srgbClr val="404040"/>
                </a:solidFill>
                <a:latin typeface="Twentieth Century"/>
                <a:ea typeface="Twentieth Century"/>
                <a:cs typeface="Twentieth Century"/>
                <a:sym typeface="Twentieth Century"/>
              </a:rPr>
              <a:t>and stores it in different variables before bias correction and after bias correction.</a:t>
            </a:r>
            <a:endParaRPr b="0" i="0" sz="2100" u="none" cap="none" strike="noStrike">
              <a:latin typeface="Arial"/>
              <a:ea typeface="Arial"/>
              <a:cs typeface="Arial"/>
              <a:sym typeface="Arial"/>
            </a:endParaRPr>
          </a:p>
          <a:p>
            <a:pPr indent="-456480" lvl="1" marL="658440" marR="0" rtl="0" algn="l">
              <a:lnSpc>
                <a:spcPct val="100000"/>
              </a:lnSpc>
              <a:spcBef>
                <a:spcPts val="601"/>
              </a:spcBef>
              <a:spcAft>
                <a:spcPts val="0"/>
              </a:spcAft>
              <a:buClr>
                <a:srgbClr val="404040"/>
              </a:buClr>
              <a:buSzPts val="2100"/>
              <a:buFont typeface="Twentieth Century"/>
              <a:buAutoNum type="arabicPeriod"/>
            </a:pPr>
            <a:r>
              <a:rPr b="0" i="0" lang="en-US" sz="2100" u="none" cap="none" strike="noStrike">
                <a:solidFill>
                  <a:srgbClr val="404040"/>
                </a:solidFill>
                <a:latin typeface="Twentieth Century"/>
                <a:ea typeface="Twentieth Century"/>
                <a:cs typeface="Twentieth Century"/>
                <a:sym typeface="Twentieth Century"/>
              </a:rPr>
              <a:t>It calculates an exponentially </a:t>
            </a:r>
            <a:r>
              <a:rPr b="1" i="0" lang="en-US" sz="2100" u="none" cap="none" strike="noStrike">
                <a:solidFill>
                  <a:srgbClr val="404040"/>
                </a:solidFill>
                <a:latin typeface="Twentieth Century"/>
                <a:ea typeface="Twentieth Century"/>
                <a:cs typeface="Twentieth Century"/>
                <a:sym typeface="Twentieth Century"/>
              </a:rPr>
              <a:t>weighted average of the squares </a:t>
            </a:r>
            <a:r>
              <a:rPr b="0" i="0" lang="en-US" sz="2100" u="none" cap="none" strike="noStrike">
                <a:solidFill>
                  <a:srgbClr val="404040"/>
                </a:solidFill>
                <a:latin typeface="Twentieth Century"/>
                <a:ea typeface="Twentieth Century"/>
                <a:cs typeface="Twentieth Century"/>
                <a:sym typeface="Twentieth Century"/>
              </a:rPr>
              <a:t>of the past gradient and stores it in different variables again before and after the bias correction.</a:t>
            </a:r>
            <a:endParaRPr b="0" i="0" sz="2100" u="none" cap="none" strike="noStrike">
              <a:latin typeface="Arial"/>
              <a:ea typeface="Arial"/>
              <a:cs typeface="Arial"/>
              <a:sym typeface="Arial"/>
            </a:endParaRPr>
          </a:p>
          <a:p>
            <a:pPr indent="-456480" lvl="1" marL="658440" marR="0" rtl="0" algn="l">
              <a:lnSpc>
                <a:spcPct val="100000"/>
              </a:lnSpc>
              <a:spcBef>
                <a:spcPts val="601"/>
              </a:spcBef>
              <a:spcAft>
                <a:spcPts val="0"/>
              </a:spcAft>
              <a:buClr>
                <a:srgbClr val="404040"/>
              </a:buClr>
              <a:buSzPts val="2100"/>
              <a:buFont typeface="Twentieth Century"/>
              <a:buAutoNum type="arabicPeriod"/>
            </a:pPr>
            <a:r>
              <a:rPr b="0" i="0" lang="en-US" sz="2100" u="none" cap="none" strike="noStrike">
                <a:solidFill>
                  <a:srgbClr val="404040"/>
                </a:solidFill>
                <a:latin typeface="Twentieth Century"/>
                <a:ea typeface="Twentieth Century"/>
                <a:cs typeface="Twentieth Century"/>
                <a:sym typeface="Twentieth Century"/>
              </a:rPr>
              <a:t>Updates parameters in a direction based on combining information from 1 and 2</a:t>
            </a:r>
            <a:endParaRPr b="0" i="0" sz="2100" u="none" cap="none" strike="noStrike">
              <a:latin typeface="Arial"/>
              <a:ea typeface="Arial"/>
              <a:cs typeface="Arial"/>
              <a:sym typeface="Arial"/>
            </a:endParaRPr>
          </a:p>
        </p:txBody>
      </p:sp>
      <p:sp>
        <p:nvSpPr>
          <p:cNvPr id="212" name="Google Shape;212;p38"/>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L-BFGS </a:t>
            </a:r>
            <a:r>
              <a:rPr b="0" i="0" lang="en-US" sz="2800" u="none" cap="none" strike="noStrike">
                <a:solidFill>
                  <a:srgbClr val="404040"/>
                </a:solidFill>
                <a:latin typeface="Twentieth Century"/>
                <a:ea typeface="Twentieth Century"/>
                <a:cs typeface="Twentieth Century"/>
                <a:sym typeface="Twentieth Century"/>
              </a:rPr>
              <a:t>(L-Broyden Fletcher Goldfarb Shanno)</a:t>
            </a:r>
            <a:endParaRPr b="0" i="0" sz="2800" u="none" cap="none" strike="noStrike">
              <a:latin typeface="Arial"/>
              <a:ea typeface="Arial"/>
              <a:cs typeface="Arial"/>
              <a:sym typeface="Arial"/>
            </a:endParaRPr>
          </a:p>
        </p:txBody>
      </p:sp>
      <p:sp>
        <p:nvSpPr>
          <p:cNvPr id="218" name="Google Shape;218;p39"/>
          <p:cNvSpPr/>
          <p:nvPr/>
        </p:nvSpPr>
        <p:spPr>
          <a:xfrm>
            <a:off x="1097280" y="2108160"/>
            <a:ext cx="9805320" cy="3450600"/>
          </a:xfrm>
          <a:prstGeom prst="rect">
            <a:avLst/>
          </a:prstGeom>
          <a:noFill/>
          <a:ln>
            <a:noFill/>
          </a:ln>
        </p:spPr>
        <p:txBody>
          <a:bodyPr anchorCtr="0" anchor="t" bIns="45000" lIns="0" spcFirstLastPara="1" rIns="0" wrap="square" tIns="45000">
            <a:noAutofit/>
          </a:bodyPr>
          <a:lstStyle/>
          <a:p>
            <a:pPr indent="-146050" lvl="0" marL="91440" marR="0" rtl="0" algn="l">
              <a:lnSpc>
                <a:spcPct val="110000"/>
              </a:lnSpc>
              <a:spcBef>
                <a:spcPts val="0"/>
              </a:spcBef>
              <a:spcAft>
                <a:spcPts val="0"/>
              </a:spcAft>
              <a:buClr>
                <a:srgbClr val="E77C29"/>
              </a:buClr>
              <a:buSzPts val="2300"/>
              <a:buFont typeface="Arial"/>
              <a:buChar char="•"/>
            </a:pPr>
            <a:r>
              <a:rPr b="1" i="0" lang="en-US" sz="2300" u="none" cap="none" strike="noStrike">
                <a:solidFill>
                  <a:srgbClr val="404040"/>
                </a:solidFill>
                <a:latin typeface="Twentieth Century"/>
                <a:ea typeface="Twentieth Century"/>
                <a:cs typeface="Twentieth Century"/>
                <a:sym typeface="Twentieth Century"/>
              </a:rPr>
              <a:t>Limited-memory BFGS</a:t>
            </a:r>
            <a:r>
              <a:rPr b="0" i="0" lang="en-US" sz="2300" u="none" cap="none" strike="noStrike">
                <a:solidFill>
                  <a:srgbClr val="404040"/>
                </a:solidFill>
                <a:latin typeface="Twentieth Century"/>
                <a:ea typeface="Twentieth Century"/>
                <a:cs typeface="Twentieth Century"/>
                <a:sym typeface="Twentieth Century"/>
              </a:rPr>
              <a:t> is an </a:t>
            </a:r>
            <a:r>
              <a:rPr b="0" i="0" lang="en-US" sz="2300" u="sng" cap="none" strike="noStrike">
                <a:solidFill>
                  <a:schemeClr val="hlink"/>
                </a:solidFill>
                <a:latin typeface="Twentieth Century"/>
                <a:ea typeface="Twentieth Century"/>
                <a:cs typeface="Twentieth Century"/>
                <a:sym typeface="Twentieth Century"/>
                <a:hlinkClick r:id="rId3"/>
              </a:rPr>
              <a:t>optimization</a:t>
            </a:r>
            <a:r>
              <a:rPr b="0" i="0" lang="en-US" sz="2300" u="none" cap="none" strike="noStrike">
                <a:solidFill>
                  <a:srgbClr val="404040"/>
                </a:solidFill>
                <a:latin typeface="Twentieth Century"/>
                <a:ea typeface="Twentieth Century"/>
                <a:cs typeface="Twentieth Century"/>
                <a:sym typeface="Twentieth Century"/>
              </a:rPr>
              <a:t> </a:t>
            </a:r>
            <a:r>
              <a:rPr b="0" i="0" lang="en-US" sz="2300" u="sng" cap="none" strike="noStrike">
                <a:solidFill>
                  <a:schemeClr val="hlink"/>
                </a:solidFill>
                <a:latin typeface="Twentieth Century"/>
                <a:ea typeface="Twentieth Century"/>
                <a:cs typeface="Twentieth Century"/>
                <a:sym typeface="Twentieth Century"/>
                <a:hlinkClick r:id="rId4"/>
              </a:rPr>
              <a:t>algorithm</a:t>
            </a:r>
            <a:r>
              <a:rPr b="0" i="0" lang="en-US" sz="2300" u="none" cap="none" strike="noStrike">
                <a:solidFill>
                  <a:srgbClr val="404040"/>
                </a:solidFill>
                <a:latin typeface="Twentieth Century"/>
                <a:ea typeface="Twentieth Century"/>
                <a:cs typeface="Twentieth Century"/>
                <a:sym typeface="Twentieth Century"/>
              </a:rPr>
              <a:t> in the family of quasi-Newton methods that approximates  the (BFGS).</a:t>
            </a:r>
            <a:endParaRPr b="0" i="0" sz="2300" u="none" cap="none"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Arial"/>
              <a:buChar char="•"/>
            </a:pPr>
            <a:r>
              <a:rPr b="0" i="0" lang="en-US" sz="2300" u="none" cap="none" strike="noStrike">
                <a:solidFill>
                  <a:srgbClr val="404040"/>
                </a:solidFill>
                <a:latin typeface="Twentieth Century"/>
                <a:ea typeface="Twentieth Century"/>
                <a:cs typeface="Twentieth Century"/>
                <a:sym typeface="Twentieth Century"/>
              </a:rPr>
              <a:t>Steps: </a:t>
            </a:r>
            <a:endParaRPr b="0" i="0" sz="2300" u="none" cap="none" strike="noStrike">
              <a:latin typeface="Arial"/>
              <a:ea typeface="Arial"/>
              <a:cs typeface="Arial"/>
              <a:sym typeface="Arial"/>
            </a:endParaRPr>
          </a:p>
          <a:p>
            <a:pPr indent="-182159" lvl="1" marL="384120" marR="0" rtl="0" algn="l">
              <a:lnSpc>
                <a:spcPct val="100000"/>
              </a:lnSpc>
              <a:spcBef>
                <a:spcPts val="402"/>
              </a:spcBef>
              <a:spcAft>
                <a:spcPts val="0"/>
              </a:spcAft>
              <a:buClr>
                <a:srgbClr val="404040"/>
              </a:buClr>
              <a:buSzPts val="2100"/>
              <a:buFont typeface="Arial"/>
              <a:buChar char="•"/>
            </a:pPr>
            <a:r>
              <a:rPr b="0" i="0" lang="en-US" sz="2100" u="none" cap="none" strike="noStrike">
                <a:solidFill>
                  <a:srgbClr val="404040"/>
                </a:solidFill>
                <a:latin typeface="Twentieth Century"/>
                <a:ea typeface="Twentieth Century"/>
                <a:cs typeface="Twentieth Century"/>
                <a:sym typeface="Twentieth Century"/>
              </a:rPr>
              <a:t>It approximates the objective function with a locally quadratic optimization.</a:t>
            </a:r>
            <a:endParaRPr b="0" i="0" sz="2100" u="none" cap="none" strike="noStrike">
              <a:latin typeface="Arial"/>
              <a:ea typeface="Arial"/>
              <a:cs typeface="Arial"/>
              <a:sym typeface="Arial"/>
            </a:endParaRPr>
          </a:p>
          <a:p>
            <a:pPr indent="-182159" lvl="1" marL="384120" marR="0" rtl="0" algn="l">
              <a:lnSpc>
                <a:spcPct val="100000"/>
              </a:lnSpc>
              <a:spcBef>
                <a:spcPts val="601"/>
              </a:spcBef>
              <a:spcAft>
                <a:spcPts val="0"/>
              </a:spcAft>
              <a:buClr>
                <a:srgbClr val="404040"/>
              </a:buClr>
              <a:buSzPts val="2100"/>
              <a:buFont typeface="Arial"/>
              <a:buChar char="•"/>
            </a:pPr>
            <a:r>
              <a:rPr b="0" i="0" lang="en-US" sz="2100" u="none" cap="none" strike="noStrike">
                <a:solidFill>
                  <a:srgbClr val="404040"/>
                </a:solidFill>
                <a:latin typeface="Twentieth Century"/>
                <a:ea typeface="Twentieth Century"/>
                <a:cs typeface="Twentieth Century"/>
                <a:sym typeface="Twentieth Century"/>
              </a:rPr>
              <a:t>It use a quasi-Newton method to updates the weight: it use an approximate Hessian matrix and the calculated gradient to get a direction in which to update its weight.</a:t>
            </a:r>
            <a:endParaRPr b="0" i="0" sz="2100" u="none" cap="none" strike="noStrike">
              <a:latin typeface="Arial"/>
              <a:ea typeface="Arial"/>
              <a:cs typeface="Arial"/>
              <a:sym typeface="Arial"/>
            </a:endParaRPr>
          </a:p>
          <a:p>
            <a:pPr indent="-182159" lvl="1" marL="384120" marR="0" rtl="0" algn="l">
              <a:lnSpc>
                <a:spcPct val="100000"/>
              </a:lnSpc>
              <a:spcBef>
                <a:spcPts val="601"/>
              </a:spcBef>
              <a:spcAft>
                <a:spcPts val="0"/>
              </a:spcAft>
              <a:buClr>
                <a:srgbClr val="404040"/>
              </a:buClr>
              <a:buSzPts val="2100"/>
              <a:buFont typeface="Arial"/>
              <a:buChar char="•"/>
            </a:pPr>
            <a:r>
              <a:rPr b="0" i="0" lang="en-US" sz="2100" u="none" cap="none" strike="noStrike">
                <a:solidFill>
                  <a:srgbClr val="404040"/>
                </a:solidFill>
                <a:latin typeface="Twentieth Century"/>
                <a:ea typeface="Twentieth Century"/>
                <a:cs typeface="Twentieth Century"/>
                <a:sym typeface="Twentieth Century"/>
              </a:rPr>
              <a:t>Hessian estimation refined over time by saving successive approximations</a:t>
            </a:r>
            <a:endParaRPr b="0" i="0" sz="2100" u="none" cap="none" strike="noStrike">
              <a:latin typeface="Arial"/>
              <a:ea typeface="Arial"/>
              <a:cs typeface="Arial"/>
              <a:sym typeface="Arial"/>
            </a:endParaRPr>
          </a:p>
          <a:p>
            <a:pPr indent="0" lvl="0" marL="0" marR="0" rtl="0" algn="l">
              <a:lnSpc>
                <a:spcPct val="110000"/>
              </a:lnSpc>
              <a:spcBef>
                <a:spcPts val="1599"/>
              </a:spcBef>
              <a:spcAft>
                <a:spcPts val="0"/>
              </a:spcAft>
              <a:buNone/>
            </a:pPr>
            <a:r>
              <a:t/>
            </a:r>
            <a:endParaRPr b="0" i="0" sz="2100" u="none" cap="none" strike="noStrike">
              <a:latin typeface="Arial"/>
              <a:ea typeface="Arial"/>
              <a:cs typeface="Arial"/>
              <a:sym typeface="Arial"/>
            </a:endParaRPr>
          </a:p>
          <a:p>
            <a:pPr indent="0" lvl="0" marL="91440" marR="0" rtl="0" algn="l">
              <a:lnSpc>
                <a:spcPct val="110000"/>
              </a:lnSpc>
              <a:spcBef>
                <a:spcPts val="1400"/>
              </a:spcBef>
              <a:spcAft>
                <a:spcPts val="0"/>
              </a:spcAft>
              <a:buClr>
                <a:srgbClr val="E77C29"/>
              </a:buClr>
              <a:buSzPts val="2100"/>
              <a:buFont typeface="Arial"/>
              <a:buNone/>
            </a:pPr>
            <a:r>
              <a:t/>
            </a:r>
            <a:endParaRPr b="0" i="0" sz="2100" u="none" cap="none" strike="noStrike">
              <a:latin typeface="Arial"/>
              <a:ea typeface="Arial"/>
              <a:cs typeface="Arial"/>
              <a:sym typeface="Arial"/>
            </a:endParaRPr>
          </a:p>
        </p:txBody>
      </p:sp>
      <p:sp>
        <p:nvSpPr>
          <p:cNvPr id="219" name="Google Shape;219;p39"/>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RESULTS </a:t>
            </a:r>
            <a:r>
              <a:rPr b="0" i="0" lang="en-US" sz="2800" u="none" cap="none" strike="noStrike">
                <a:solidFill>
                  <a:srgbClr val="404040"/>
                </a:solidFill>
                <a:latin typeface="Twentieth Century"/>
                <a:ea typeface="Twentieth Century"/>
                <a:cs typeface="Twentieth Century"/>
                <a:sym typeface="Twentieth Century"/>
              </a:rPr>
              <a:t>(64x64)</a:t>
            </a:r>
            <a:endParaRPr b="0" i="0" sz="2800" u="none" cap="none" strike="noStrike">
              <a:latin typeface="Arial"/>
              <a:ea typeface="Arial"/>
              <a:cs typeface="Arial"/>
              <a:sym typeface="Arial"/>
            </a:endParaRPr>
          </a:p>
        </p:txBody>
      </p:sp>
      <p:pic>
        <p:nvPicPr>
          <p:cNvPr id="225" name="Google Shape;225;p40"/>
          <p:cNvPicPr preferRelativeResize="0"/>
          <p:nvPr/>
        </p:nvPicPr>
        <p:blipFill rotWithShape="1">
          <a:blip r:embed="rId3">
            <a:alphaModFix/>
          </a:blip>
          <a:srcRect b="0" l="0" r="0" t="0"/>
          <a:stretch/>
        </p:blipFill>
        <p:spPr>
          <a:xfrm>
            <a:off x="1097280" y="4350240"/>
            <a:ext cx="1895760" cy="1895760"/>
          </a:xfrm>
          <a:prstGeom prst="rect">
            <a:avLst/>
          </a:prstGeom>
          <a:noFill/>
          <a:ln>
            <a:noFill/>
          </a:ln>
        </p:spPr>
      </p:pic>
      <p:sp>
        <p:nvSpPr>
          <p:cNvPr id="226" name="Google Shape;226;p40"/>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pic>
        <p:nvPicPr>
          <p:cNvPr id="227" name="Google Shape;227;p40"/>
          <p:cNvPicPr preferRelativeResize="0"/>
          <p:nvPr/>
        </p:nvPicPr>
        <p:blipFill rotWithShape="1">
          <a:blip r:embed="rId4">
            <a:alphaModFix/>
          </a:blip>
          <a:srcRect b="0" l="0" r="0" t="0"/>
          <a:stretch/>
        </p:blipFill>
        <p:spPr>
          <a:xfrm>
            <a:off x="1097280" y="2095560"/>
            <a:ext cx="1895760" cy="1895760"/>
          </a:xfrm>
          <a:prstGeom prst="rect">
            <a:avLst/>
          </a:prstGeom>
          <a:noFill/>
          <a:ln>
            <a:noFill/>
          </a:ln>
        </p:spPr>
      </p:pic>
      <p:pic>
        <p:nvPicPr>
          <p:cNvPr id="228" name="Google Shape;228;p40"/>
          <p:cNvPicPr preferRelativeResize="0"/>
          <p:nvPr/>
        </p:nvPicPr>
        <p:blipFill rotWithShape="1">
          <a:blip r:embed="rId5">
            <a:alphaModFix/>
          </a:blip>
          <a:srcRect b="0" l="0" r="0" t="0"/>
          <a:stretch/>
        </p:blipFill>
        <p:spPr>
          <a:xfrm>
            <a:off x="6772320" y="2094840"/>
            <a:ext cx="4863960" cy="3647880"/>
          </a:xfrm>
          <a:prstGeom prst="rect">
            <a:avLst/>
          </a:prstGeom>
          <a:noFill/>
          <a:ln>
            <a:noFill/>
          </a:ln>
        </p:spPr>
      </p:pic>
      <p:sp>
        <p:nvSpPr>
          <p:cNvPr id="229" name="Google Shape;229;p40"/>
          <p:cNvSpPr/>
          <p:nvPr/>
        </p:nvSpPr>
        <p:spPr>
          <a:xfrm>
            <a:off x="3307320" y="4351680"/>
            <a:ext cx="985680" cy="364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wentieth Century"/>
                <a:ea typeface="Twentieth Century"/>
                <a:cs typeface="Twentieth Century"/>
                <a:sym typeface="Twentieth Century"/>
              </a:rPr>
              <a:t>L-BFGS</a:t>
            </a:r>
            <a:endParaRPr b="0" i="0" sz="1800" u="none" cap="none" strike="noStrike">
              <a:latin typeface="Arial"/>
              <a:ea typeface="Arial"/>
              <a:cs typeface="Arial"/>
              <a:sym typeface="Arial"/>
            </a:endParaRPr>
          </a:p>
        </p:txBody>
      </p:sp>
      <p:pic>
        <p:nvPicPr>
          <p:cNvPr id="230" name="Google Shape;230;p40"/>
          <p:cNvPicPr preferRelativeResize="0"/>
          <p:nvPr/>
        </p:nvPicPr>
        <p:blipFill rotWithShape="1">
          <a:blip r:embed="rId6">
            <a:alphaModFix/>
          </a:blip>
          <a:srcRect b="0" l="0" r="0" t="0"/>
          <a:stretch/>
        </p:blipFill>
        <p:spPr>
          <a:xfrm>
            <a:off x="4230000" y="2094840"/>
            <a:ext cx="1895760" cy="1895760"/>
          </a:xfrm>
          <a:prstGeom prst="rect">
            <a:avLst/>
          </a:prstGeom>
          <a:noFill/>
          <a:ln>
            <a:noFill/>
          </a:ln>
        </p:spPr>
      </p:pic>
      <p:pic>
        <p:nvPicPr>
          <p:cNvPr id="231" name="Google Shape;231;p40"/>
          <p:cNvPicPr preferRelativeResize="0"/>
          <p:nvPr/>
        </p:nvPicPr>
        <p:blipFill rotWithShape="1">
          <a:blip r:embed="rId7">
            <a:alphaModFix/>
          </a:blip>
          <a:srcRect b="0" l="0" r="0" t="0"/>
          <a:stretch/>
        </p:blipFill>
        <p:spPr>
          <a:xfrm>
            <a:off x="4230000" y="4350240"/>
            <a:ext cx="1895760" cy="1895760"/>
          </a:xfrm>
          <a:prstGeom prst="rect">
            <a:avLst/>
          </a:prstGeom>
          <a:noFill/>
          <a:ln>
            <a:noFill/>
          </a:ln>
        </p:spPr>
      </p:pic>
      <p:sp>
        <p:nvSpPr>
          <p:cNvPr id="232" name="Google Shape;232;p40"/>
          <p:cNvSpPr/>
          <p:nvPr/>
        </p:nvSpPr>
        <p:spPr>
          <a:xfrm>
            <a:off x="3328200" y="2168640"/>
            <a:ext cx="860760" cy="364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wentieth Century"/>
                <a:ea typeface="Twentieth Century"/>
                <a:cs typeface="Twentieth Century"/>
                <a:sym typeface="Twentieth Century"/>
              </a:rPr>
              <a:t>ADAM</a:t>
            </a:r>
            <a:endParaRPr b="0" i="0" sz="18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RESULTS </a:t>
            </a:r>
            <a:r>
              <a:rPr b="0" i="0" lang="en-US" sz="2800" u="none" cap="none" strike="noStrike">
                <a:solidFill>
                  <a:srgbClr val="404040"/>
                </a:solidFill>
                <a:latin typeface="Twentieth Century"/>
                <a:ea typeface="Twentieth Century"/>
                <a:cs typeface="Twentieth Century"/>
                <a:sym typeface="Twentieth Century"/>
              </a:rPr>
              <a:t>(64x64)</a:t>
            </a:r>
            <a:endParaRPr b="0" i="0" sz="2800" u="none" cap="none" strike="noStrike">
              <a:latin typeface="Arial"/>
              <a:ea typeface="Arial"/>
              <a:cs typeface="Arial"/>
              <a:sym typeface="Arial"/>
            </a:endParaRPr>
          </a:p>
        </p:txBody>
      </p:sp>
      <p:sp>
        <p:nvSpPr>
          <p:cNvPr id="238" name="Google Shape;238;p41"/>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pic>
        <p:nvPicPr>
          <p:cNvPr id="239" name="Google Shape;239;p41"/>
          <p:cNvPicPr preferRelativeResize="0"/>
          <p:nvPr/>
        </p:nvPicPr>
        <p:blipFill rotWithShape="1">
          <a:blip r:embed="rId3">
            <a:alphaModFix/>
          </a:blip>
          <a:srcRect b="0" l="0" r="0" t="0"/>
          <a:stretch/>
        </p:blipFill>
        <p:spPr>
          <a:xfrm>
            <a:off x="628560" y="2189160"/>
            <a:ext cx="3305520" cy="2478960"/>
          </a:xfrm>
          <a:prstGeom prst="rect">
            <a:avLst/>
          </a:prstGeom>
          <a:noFill/>
          <a:ln>
            <a:noFill/>
          </a:ln>
        </p:spPr>
      </p:pic>
      <p:pic>
        <p:nvPicPr>
          <p:cNvPr id="240" name="Google Shape;240;p41"/>
          <p:cNvPicPr preferRelativeResize="0"/>
          <p:nvPr/>
        </p:nvPicPr>
        <p:blipFill rotWithShape="1">
          <a:blip r:embed="rId4">
            <a:alphaModFix/>
          </a:blip>
          <a:srcRect b="0" l="0" r="0" t="0"/>
          <a:stretch/>
        </p:blipFill>
        <p:spPr>
          <a:xfrm>
            <a:off x="1844640" y="5120640"/>
            <a:ext cx="737280" cy="737280"/>
          </a:xfrm>
          <a:prstGeom prst="rect">
            <a:avLst/>
          </a:prstGeom>
          <a:noFill/>
          <a:ln>
            <a:noFill/>
          </a:ln>
        </p:spPr>
      </p:pic>
      <p:pic>
        <p:nvPicPr>
          <p:cNvPr id="241" name="Google Shape;241;p41"/>
          <p:cNvPicPr preferRelativeResize="0"/>
          <p:nvPr/>
        </p:nvPicPr>
        <p:blipFill rotWithShape="1">
          <a:blip r:embed="rId5">
            <a:alphaModFix/>
          </a:blip>
          <a:srcRect b="0" l="0" r="0" t="0"/>
          <a:stretch/>
        </p:blipFill>
        <p:spPr>
          <a:xfrm>
            <a:off x="4303800" y="2189160"/>
            <a:ext cx="3305520" cy="2478960"/>
          </a:xfrm>
          <a:prstGeom prst="rect">
            <a:avLst/>
          </a:prstGeom>
          <a:noFill/>
          <a:ln>
            <a:noFill/>
          </a:ln>
        </p:spPr>
      </p:pic>
      <p:pic>
        <p:nvPicPr>
          <p:cNvPr id="242" name="Google Shape;242;p41"/>
          <p:cNvPicPr preferRelativeResize="0"/>
          <p:nvPr/>
        </p:nvPicPr>
        <p:blipFill rotWithShape="1">
          <a:blip r:embed="rId6">
            <a:alphaModFix/>
          </a:blip>
          <a:srcRect b="0" l="0" r="0" t="0"/>
          <a:stretch/>
        </p:blipFill>
        <p:spPr>
          <a:xfrm>
            <a:off x="5726880" y="5120640"/>
            <a:ext cx="737280" cy="737280"/>
          </a:xfrm>
          <a:prstGeom prst="rect">
            <a:avLst/>
          </a:prstGeom>
          <a:noFill/>
          <a:ln>
            <a:noFill/>
          </a:ln>
        </p:spPr>
      </p:pic>
      <p:pic>
        <p:nvPicPr>
          <p:cNvPr id="243" name="Google Shape;243;p41"/>
          <p:cNvPicPr preferRelativeResize="0"/>
          <p:nvPr/>
        </p:nvPicPr>
        <p:blipFill rotWithShape="1">
          <a:blip r:embed="rId7">
            <a:alphaModFix/>
          </a:blip>
          <a:srcRect b="0" l="0" r="0" t="0"/>
          <a:stretch/>
        </p:blipFill>
        <p:spPr>
          <a:xfrm>
            <a:off x="7849440" y="2198160"/>
            <a:ext cx="3305520" cy="2478960"/>
          </a:xfrm>
          <a:prstGeom prst="rect">
            <a:avLst/>
          </a:prstGeom>
          <a:noFill/>
          <a:ln>
            <a:noFill/>
          </a:ln>
        </p:spPr>
      </p:pic>
      <p:pic>
        <p:nvPicPr>
          <p:cNvPr id="244" name="Google Shape;244;p41"/>
          <p:cNvPicPr preferRelativeResize="0"/>
          <p:nvPr/>
        </p:nvPicPr>
        <p:blipFill rotWithShape="1">
          <a:blip r:embed="rId8">
            <a:alphaModFix/>
          </a:blip>
          <a:srcRect b="0" l="0" r="0" t="0"/>
          <a:stretch/>
        </p:blipFill>
        <p:spPr>
          <a:xfrm>
            <a:off x="9240480" y="5120640"/>
            <a:ext cx="737280" cy="7372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RESULTS </a:t>
            </a:r>
            <a:r>
              <a:rPr b="0" i="0" lang="en-US" sz="2800" u="none" cap="none" strike="noStrike">
                <a:solidFill>
                  <a:srgbClr val="404040"/>
                </a:solidFill>
                <a:latin typeface="Twentieth Century"/>
                <a:ea typeface="Twentieth Century"/>
                <a:cs typeface="Twentieth Century"/>
                <a:sym typeface="Twentieth Century"/>
              </a:rPr>
              <a:t>(64x64)</a:t>
            </a:r>
            <a:endParaRPr b="0" i="0" sz="2800" u="none" cap="none" strike="noStrike">
              <a:latin typeface="Arial"/>
              <a:ea typeface="Arial"/>
              <a:cs typeface="Arial"/>
              <a:sym typeface="Arial"/>
            </a:endParaRPr>
          </a:p>
        </p:txBody>
      </p:sp>
      <p:sp>
        <p:nvSpPr>
          <p:cNvPr id="250" name="Google Shape;250;p42"/>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pic>
        <p:nvPicPr>
          <p:cNvPr id="251" name="Google Shape;251;p42"/>
          <p:cNvPicPr preferRelativeResize="0"/>
          <p:nvPr/>
        </p:nvPicPr>
        <p:blipFill rotWithShape="1">
          <a:blip r:embed="rId3">
            <a:alphaModFix/>
          </a:blip>
          <a:srcRect b="0" l="0" r="0" t="0"/>
          <a:stretch/>
        </p:blipFill>
        <p:spPr>
          <a:xfrm>
            <a:off x="1844640" y="5120640"/>
            <a:ext cx="737280" cy="737280"/>
          </a:xfrm>
          <a:prstGeom prst="rect">
            <a:avLst/>
          </a:prstGeom>
          <a:noFill/>
          <a:ln>
            <a:noFill/>
          </a:ln>
        </p:spPr>
      </p:pic>
      <p:pic>
        <p:nvPicPr>
          <p:cNvPr id="252" name="Google Shape;252;p42"/>
          <p:cNvPicPr preferRelativeResize="0"/>
          <p:nvPr/>
        </p:nvPicPr>
        <p:blipFill rotWithShape="1">
          <a:blip r:embed="rId4">
            <a:alphaModFix/>
          </a:blip>
          <a:srcRect b="0" l="0" r="0" t="0"/>
          <a:stretch/>
        </p:blipFill>
        <p:spPr>
          <a:xfrm>
            <a:off x="5726880" y="5120640"/>
            <a:ext cx="737280" cy="737280"/>
          </a:xfrm>
          <a:prstGeom prst="rect">
            <a:avLst/>
          </a:prstGeom>
          <a:noFill/>
          <a:ln>
            <a:noFill/>
          </a:ln>
        </p:spPr>
      </p:pic>
      <p:pic>
        <p:nvPicPr>
          <p:cNvPr id="253" name="Google Shape;253;p42"/>
          <p:cNvPicPr preferRelativeResize="0"/>
          <p:nvPr/>
        </p:nvPicPr>
        <p:blipFill rotWithShape="1">
          <a:blip r:embed="rId5">
            <a:alphaModFix/>
          </a:blip>
          <a:srcRect b="0" l="0" r="0" t="0"/>
          <a:stretch/>
        </p:blipFill>
        <p:spPr>
          <a:xfrm>
            <a:off x="9240480" y="5120640"/>
            <a:ext cx="737280" cy="737280"/>
          </a:xfrm>
          <a:prstGeom prst="rect">
            <a:avLst/>
          </a:prstGeom>
          <a:noFill/>
          <a:ln>
            <a:noFill/>
          </a:ln>
        </p:spPr>
      </p:pic>
      <p:pic>
        <p:nvPicPr>
          <p:cNvPr id="254" name="Google Shape;254;p42"/>
          <p:cNvPicPr preferRelativeResize="0"/>
          <p:nvPr/>
        </p:nvPicPr>
        <p:blipFill rotWithShape="1">
          <a:blip r:embed="rId6">
            <a:alphaModFix/>
          </a:blip>
          <a:srcRect b="0" l="0" r="0" t="0"/>
          <a:stretch/>
        </p:blipFill>
        <p:spPr>
          <a:xfrm>
            <a:off x="803160" y="2286000"/>
            <a:ext cx="2854440" cy="2140920"/>
          </a:xfrm>
          <a:prstGeom prst="rect">
            <a:avLst/>
          </a:prstGeom>
          <a:noFill/>
          <a:ln>
            <a:noFill/>
          </a:ln>
        </p:spPr>
      </p:pic>
      <p:pic>
        <p:nvPicPr>
          <p:cNvPr id="255" name="Google Shape;255;p42"/>
          <p:cNvPicPr preferRelativeResize="0"/>
          <p:nvPr/>
        </p:nvPicPr>
        <p:blipFill rotWithShape="1">
          <a:blip r:embed="rId7">
            <a:alphaModFix/>
          </a:blip>
          <a:srcRect b="0" l="0" r="0" t="0"/>
          <a:stretch/>
        </p:blipFill>
        <p:spPr>
          <a:xfrm>
            <a:off x="4071240" y="2377440"/>
            <a:ext cx="3061080" cy="2295720"/>
          </a:xfrm>
          <a:prstGeom prst="rect">
            <a:avLst/>
          </a:prstGeom>
          <a:noFill/>
          <a:ln>
            <a:noFill/>
          </a:ln>
        </p:spPr>
      </p:pic>
      <p:pic>
        <p:nvPicPr>
          <p:cNvPr id="256" name="Google Shape;256;p42"/>
          <p:cNvPicPr preferRelativeResize="0"/>
          <p:nvPr/>
        </p:nvPicPr>
        <p:blipFill rotWithShape="1">
          <a:blip r:embed="rId8">
            <a:alphaModFix/>
          </a:blip>
          <a:srcRect b="0" l="0" r="0" t="0"/>
          <a:stretch/>
        </p:blipFill>
        <p:spPr>
          <a:xfrm>
            <a:off x="7863840" y="2279880"/>
            <a:ext cx="3543840" cy="2657880"/>
          </a:xfrm>
          <a:prstGeom prst="rect">
            <a:avLst/>
          </a:prstGeom>
          <a:noFill/>
          <a:ln>
            <a:noFill/>
          </a:ln>
        </p:spPr>
      </p:pic>
      <p:pic>
        <p:nvPicPr>
          <p:cNvPr id="257" name="Google Shape;257;p42"/>
          <p:cNvPicPr preferRelativeResize="0"/>
          <p:nvPr/>
        </p:nvPicPr>
        <p:blipFill rotWithShape="1">
          <a:blip r:embed="rId6">
            <a:alphaModFix/>
          </a:blip>
          <a:srcRect b="0" l="0" r="0" t="0"/>
          <a:stretch/>
        </p:blipFill>
        <p:spPr>
          <a:xfrm>
            <a:off x="640080" y="2377440"/>
            <a:ext cx="3169800" cy="2377440"/>
          </a:xfrm>
          <a:prstGeom prst="rect">
            <a:avLst/>
          </a:prstGeom>
          <a:noFill/>
          <a:ln>
            <a:noFill/>
          </a:ln>
        </p:spPr>
      </p:pic>
      <p:pic>
        <p:nvPicPr>
          <p:cNvPr id="258" name="Google Shape;258;p42"/>
          <p:cNvPicPr preferRelativeResize="0"/>
          <p:nvPr/>
        </p:nvPicPr>
        <p:blipFill rotWithShape="1">
          <a:blip r:embed="rId7">
            <a:alphaModFix/>
          </a:blip>
          <a:srcRect b="0" l="0" r="0" t="0"/>
          <a:stretch/>
        </p:blipFill>
        <p:spPr>
          <a:xfrm>
            <a:off x="4297680" y="2286000"/>
            <a:ext cx="3291840" cy="2468880"/>
          </a:xfrm>
          <a:prstGeom prst="rect">
            <a:avLst/>
          </a:prstGeom>
          <a:noFill/>
          <a:ln>
            <a:noFill/>
          </a:ln>
        </p:spPr>
      </p:pic>
      <p:pic>
        <p:nvPicPr>
          <p:cNvPr id="259" name="Google Shape;259;p42"/>
          <p:cNvPicPr preferRelativeResize="0"/>
          <p:nvPr/>
        </p:nvPicPr>
        <p:blipFill rotWithShape="1">
          <a:blip r:embed="rId7">
            <a:alphaModFix/>
          </a:blip>
          <a:srcRect b="0" l="0" r="0" t="0"/>
          <a:stretch/>
        </p:blipFill>
        <p:spPr>
          <a:xfrm>
            <a:off x="4297680" y="2286000"/>
            <a:ext cx="3535560" cy="2651760"/>
          </a:xfrm>
          <a:prstGeom prst="rect">
            <a:avLst/>
          </a:prstGeom>
          <a:noFill/>
          <a:ln>
            <a:noFill/>
          </a:ln>
        </p:spPr>
      </p:pic>
      <p:pic>
        <p:nvPicPr>
          <p:cNvPr id="260" name="Google Shape;260;p42"/>
          <p:cNvPicPr preferRelativeResize="0"/>
          <p:nvPr/>
        </p:nvPicPr>
        <p:blipFill rotWithShape="1">
          <a:blip r:embed="rId6">
            <a:alphaModFix/>
          </a:blip>
          <a:srcRect b="0" l="0" r="0" t="0"/>
          <a:stretch/>
        </p:blipFill>
        <p:spPr>
          <a:xfrm>
            <a:off x="640080" y="2377440"/>
            <a:ext cx="3291840" cy="24688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RESULTS </a:t>
            </a:r>
            <a:r>
              <a:rPr b="0" i="0" lang="en-US" sz="2800" u="none" cap="none" strike="noStrike">
                <a:solidFill>
                  <a:srgbClr val="404040"/>
                </a:solidFill>
                <a:latin typeface="Twentieth Century"/>
                <a:ea typeface="Twentieth Century"/>
                <a:cs typeface="Twentieth Century"/>
                <a:sym typeface="Twentieth Century"/>
              </a:rPr>
              <a:t>(128x128)</a:t>
            </a:r>
            <a:endParaRPr b="0" i="0" sz="2800" u="none" cap="none" strike="noStrike">
              <a:latin typeface="Arial"/>
              <a:ea typeface="Arial"/>
              <a:cs typeface="Arial"/>
              <a:sym typeface="Arial"/>
            </a:endParaRPr>
          </a:p>
        </p:txBody>
      </p:sp>
      <p:pic>
        <p:nvPicPr>
          <p:cNvPr id="266" name="Google Shape;266;p43"/>
          <p:cNvPicPr preferRelativeResize="0"/>
          <p:nvPr/>
        </p:nvPicPr>
        <p:blipFill rotWithShape="1">
          <a:blip r:embed="rId3">
            <a:alphaModFix/>
          </a:blip>
          <a:srcRect b="0" l="0" r="0" t="0"/>
          <a:stretch/>
        </p:blipFill>
        <p:spPr>
          <a:xfrm>
            <a:off x="1240920" y="2084760"/>
            <a:ext cx="1842840" cy="1842840"/>
          </a:xfrm>
          <a:prstGeom prst="rect">
            <a:avLst/>
          </a:prstGeom>
          <a:noFill/>
          <a:ln>
            <a:noFill/>
          </a:ln>
        </p:spPr>
      </p:pic>
      <p:sp>
        <p:nvSpPr>
          <p:cNvPr id="267" name="Google Shape;267;p43"/>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pic>
        <p:nvPicPr>
          <p:cNvPr id="268" name="Google Shape;268;p43"/>
          <p:cNvPicPr preferRelativeResize="0"/>
          <p:nvPr/>
        </p:nvPicPr>
        <p:blipFill rotWithShape="1">
          <a:blip r:embed="rId4">
            <a:alphaModFix/>
          </a:blip>
          <a:srcRect b="0" l="0" r="0" t="0"/>
          <a:stretch/>
        </p:blipFill>
        <p:spPr>
          <a:xfrm>
            <a:off x="4006080" y="2084760"/>
            <a:ext cx="1842840" cy="1842840"/>
          </a:xfrm>
          <a:prstGeom prst="rect">
            <a:avLst/>
          </a:prstGeom>
          <a:noFill/>
          <a:ln>
            <a:noFill/>
          </a:ln>
        </p:spPr>
      </p:pic>
      <p:pic>
        <p:nvPicPr>
          <p:cNvPr id="269" name="Google Shape;269;p43"/>
          <p:cNvPicPr preferRelativeResize="0"/>
          <p:nvPr/>
        </p:nvPicPr>
        <p:blipFill rotWithShape="1">
          <a:blip r:embed="rId5">
            <a:alphaModFix/>
          </a:blip>
          <a:srcRect b="0" l="0" r="0" t="0"/>
          <a:stretch/>
        </p:blipFill>
        <p:spPr>
          <a:xfrm>
            <a:off x="1199880" y="4276080"/>
            <a:ext cx="1883880" cy="1883880"/>
          </a:xfrm>
          <a:prstGeom prst="rect">
            <a:avLst/>
          </a:prstGeom>
          <a:noFill/>
          <a:ln>
            <a:noFill/>
          </a:ln>
        </p:spPr>
      </p:pic>
      <p:sp>
        <p:nvSpPr>
          <p:cNvPr id="270" name="Google Shape;270;p43"/>
          <p:cNvSpPr/>
          <p:nvPr/>
        </p:nvSpPr>
        <p:spPr>
          <a:xfrm>
            <a:off x="3187800" y="2084760"/>
            <a:ext cx="860760" cy="364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wentieth Century"/>
                <a:ea typeface="Twentieth Century"/>
                <a:cs typeface="Twentieth Century"/>
                <a:sym typeface="Twentieth Century"/>
              </a:rPr>
              <a:t>ADAM</a:t>
            </a:r>
            <a:endParaRPr b="0" i="0" sz="1800" u="none" cap="none" strike="noStrike">
              <a:latin typeface="Arial"/>
              <a:ea typeface="Arial"/>
              <a:cs typeface="Arial"/>
              <a:sym typeface="Arial"/>
            </a:endParaRPr>
          </a:p>
        </p:txBody>
      </p:sp>
      <p:pic>
        <p:nvPicPr>
          <p:cNvPr id="271" name="Google Shape;271;p43"/>
          <p:cNvPicPr preferRelativeResize="0"/>
          <p:nvPr/>
        </p:nvPicPr>
        <p:blipFill rotWithShape="1">
          <a:blip r:embed="rId6">
            <a:alphaModFix/>
          </a:blip>
          <a:srcRect b="0" l="0" r="0" t="0"/>
          <a:stretch/>
        </p:blipFill>
        <p:spPr>
          <a:xfrm>
            <a:off x="6609600" y="2269440"/>
            <a:ext cx="4773600" cy="3579840"/>
          </a:xfrm>
          <a:prstGeom prst="rect">
            <a:avLst/>
          </a:prstGeom>
          <a:noFill/>
          <a:ln>
            <a:noFill/>
          </a:ln>
        </p:spPr>
      </p:pic>
      <p:pic>
        <p:nvPicPr>
          <p:cNvPr id="272" name="Google Shape;272;p43"/>
          <p:cNvPicPr preferRelativeResize="0"/>
          <p:nvPr/>
        </p:nvPicPr>
        <p:blipFill rotWithShape="1">
          <a:blip r:embed="rId7">
            <a:alphaModFix/>
          </a:blip>
          <a:srcRect b="0" l="0" r="0" t="0"/>
          <a:stretch/>
        </p:blipFill>
        <p:spPr>
          <a:xfrm>
            <a:off x="3989520" y="4253040"/>
            <a:ext cx="1842840" cy="1842840"/>
          </a:xfrm>
          <a:prstGeom prst="rect">
            <a:avLst/>
          </a:prstGeom>
          <a:noFill/>
          <a:ln>
            <a:noFill/>
          </a:ln>
        </p:spPr>
      </p:pic>
      <p:sp>
        <p:nvSpPr>
          <p:cNvPr id="273" name="Google Shape;273;p43"/>
          <p:cNvSpPr/>
          <p:nvPr/>
        </p:nvSpPr>
        <p:spPr>
          <a:xfrm>
            <a:off x="3125160" y="4238640"/>
            <a:ext cx="985680" cy="364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wentieth Century"/>
                <a:ea typeface="Twentieth Century"/>
                <a:cs typeface="Twentieth Century"/>
                <a:sym typeface="Twentieth Century"/>
              </a:rPr>
              <a:t>L-BFGS</a:t>
            </a:r>
            <a:endParaRPr b="0" i="0" sz="18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RESULTS </a:t>
            </a:r>
            <a:r>
              <a:rPr b="0" i="0" lang="en-US" sz="2800" u="none" cap="none" strike="noStrike">
                <a:solidFill>
                  <a:srgbClr val="404040"/>
                </a:solidFill>
                <a:latin typeface="Twentieth Century"/>
                <a:ea typeface="Twentieth Century"/>
                <a:cs typeface="Twentieth Century"/>
                <a:sym typeface="Twentieth Century"/>
              </a:rPr>
              <a:t>(128x128)</a:t>
            </a:r>
            <a:endParaRPr b="0" i="0" sz="2800" u="none" cap="none" strike="noStrike">
              <a:latin typeface="Arial"/>
              <a:ea typeface="Arial"/>
              <a:cs typeface="Arial"/>
              <a:sym typeface="Arial"/>
            </a:endParaRPr>
          </a:p>
        </p:txBody>
      </p:sp>
      <p:pic>
        <p:nvPicPr>
          <p:cNvPr id="279" name="Google Shape;279;p44"/>
          <p:cNvPicPr preferRelativeResize="0"/>
          <p:nvPr/>
        </p:nvPicPr>
        <p:blipFill rotWithShape="1">
          <a:blip r:embed="rId3">
            <a:alphaModFix/>
          </a:blip>
          <a:srcRect b="0" l="0" r="0" t="0"/>
          <a:stretch/>
        </p:blipFill>
        <p:spPr>
          <a:xfrm>
            <a:off x="739440" y="2093760"/>
            <a:ext cx="3112560" cy="2334240"/>
          </a:xfrm>
          <a:prstGeom prst="rect">
            <a:avLst/>
          </a:prstGeom>
          <a:noFill/>
          <a:ln>
            <a:noFill/>
          </a:ln>
        </p:spPr>
      </p:pic>
      <p:sp>
        <p:nvSpPr>
          <p:cNvPr id="280" name="Google Shape;280;p44"/>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pic>
        <p:nvPicPr>
          <p:cNvPr id="281" name="Google Shape;281;p44"/>
          <p:cNvPicPr preferRelativeResize="0"/>
          <p:nvPr/>
        </p:nvPicPr>
        <p:blipFill rotWithShape="1">
          <a:blip r:embed="rId4">
            <a:alphaModFix/>
          </a:blip>
          <a:srcRect b="0" l="0" r="0" t="0"/>
          <a:stretch/>
        </p:blipFill>
        <p:spPr>
          <a:xfrm>
            <a:off x="1740960" y="4784760"/>
            <a:ext cx="812160" cy="812160"/>
          </a:xfrm>
          <a:prstGeom prst="rect">
            <a:avLst/>
          </a:prstGeom>
          <a:noFill/>
          <a:ln>
            <a:noFill/>
          </a:ln>
        </p:spPr>
      </p:pic>
      <p:pic>
        <p:nvPicPr>
          <p:cNvPr id="282" name="Google Shape;282;p44"/>
          <p:cNvPicPr preferRelativeResize="0"/>
          <p:nvPr/>
        </p:nvPicPr>
        <p:blipFill rotWithShape="1">
          <a:blip r:embed="rId5">
            <a:alphaModFix/>
          </a:blip>
          <a:srcRect b="0" l="0" r="0" t="0"/>
          <a:stretch/>
        </p:blipFill>
        <p:spPr>
          <a:xfrm>
            <a:off x="4293360" y="2108160"/>
            <a:ext cx="3112560" cy="2334240"/>
          </a:xfrm>
          <a:prstGeom prst="rect">
            <a:avLst/>
          </a:prstGeom>
          <a:noFill/>
          <a:ln>
            <a:noFill/>
          </a:ln>
        </p:spPr>
      </p:pic>
      <p:pic>
        <p:nvPicPr>
          <p:cNvPr id="283" name="Google Shape;283;p44"/>
          <p:cNvPicPr preferRelativeResize="0"/>
          <p:nvPr/>
        </p:nvPicPr>
        <p:blipFill rotWithShape="1">
          <a:blip r:embed="rId6">
            <a:alphaModFix/>
          </a:blip>
          <a:srcRect b="0" l="0" r="0" t="0"/>
          <a:stretch/>
        </p:blipFill>
        <p:spPr>
          <a:xfrm>
            <a:off x="5443200" y="4784760"/>
            <a:ext cx="813240" cy="813240"/>
          </a:xfrm>
          <a:prstGeom prst="rect">
            <a:avLst/>
          </a:prstGeom>
          <a:noFill/>
          <a:ln>
            <a:noFill/>
          </a:ln>
        </p:spPr>
      </p:pic>
      <p:pic>
        <p:nvPicPr>
          <p:cNvPr id="284" name="Google Shape;284;p44"/>
          <p:cNvPicPr preferRelativeResize="0"/>
          <p:nvPr/>
        </p:nvPicPr>
        <p:blipFill rotWithShape="1">
          <a:blip r:embed="rId7">
            <a:alphaModFix/>
          </a:blip>
          <a:srcRect b="0" l="0" r="0" t="0"/>
          <a:stretch/>
        </p:blipFill>
        <p:spPr>
          <a:xfrm>
            <a:off x="7847640" y="2093760"/>
            <a:ext cx="3112560" cy="2334240"/>
          </a:xfrm>
          <a:prstGeom prst="rect">
            <a:avLst/>
          </a:prstGeom>
          <a:noFill/>
          <a:ln>
            <a:noFill/>
          </a:ln>
        </p:spPr>
      </p:pic>
      <p:pic>
        <p:nvPicPr>
          <p:cNvPr id="285" name="Google Shape;285;p44"/>
          <p:cNvPicPr preferRelativeResize="0"/>
          <p:nvPr/>
        </p:nvPicPr>
        <p:blipFill rotWithShape="1">
          <a:blip r:embed="rId8">
            <a:alphaModFix/>
          </a:blip>
          <a:srcRect b="0" l="0" r="0" t="0"/>
          <a:stretch/>
        </p:blipFill>
        <p:spPr>
          <a:xfrm>
            <a:off x="8997840" y="4784760"/>
            <a:ext cx="812160" cy="8121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RESULTS </a:t>
            </a:r>
            <a:r>
              <a:rPr b="0" i="0" lang="en-US" sz="2800" u="none" cap="none" strike="noStrike">
                <a:solidFill>
                  <a:srgbClr val="404040"/>
                </a:solidFill>
                <a:latin typeface="Twentieth Century"/>
                <a:ea typeface="Twentieth Century"/>
                <a:cs typeface="Twentieth Century"/>
                <a:sym typeface="Twentieth Century"/>
              </a:rPr>
              <a:t>(128x128)</a:t>
            </a:r>
            <a:endParaRPr b="0" i="0" sz="2800" u="none" cap="none" strike="noStrike">
              <a:latin typeface="Arial"/>
              <a:ea typeface="Arial"/>
              <a:cs typeface="Arial"/>
              <a:sym typeface="Arial"/>
            </a:endParaRPr>
          </a:p>
        </p:txBody>
      </p:sp>
      <p:sp>
        <p:nvSpPr>
          <p:cNvPr id="291" name="Google Shape;291;p45"/>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pic>
        <p:nvPicPr>
          <p:cNvPr id="292" name="Google Shape;292;p45"/>
          <p:cNvPicPr preferRelativeResize="0"/>
          <p:nvPr/>
        </p:nvPicPr>
        <p:blipFill rotWithShape="1">
          <a:blip r:embed="rId3">
            <a:alphaModFix/>
          </a:blip>
          <a:srcRect b="0" l="0" r="0" t="0"/>
          <a:stretch/>
        </p:blipFill>
        <p:spPr>
          <a:xfrm>
            <a:off x="1740960" y="4784760"/>
            <a:ext cx="812160" cy="812160"/>
          </a:xfrm>
          <a:prstGeom prst="rect">
            <a:avLst/>
          </a:prstGeom>
          <a:noFill/>
          <a:ln>
            <a:noFill/>
          </a:ln>
        </p:spPr>
      </p:pic>
      <p:pic>
        <p:nvPicPr>
          <p:cNvPr id="293" name="Google Shape;293;p45"/>
          <p:cNvPicPr preferRelativeResize="0"/>
          <p:nvPr/>
        </p:nvPicPr>
        <p:blipFill rotWithShape="1">
          <a:blip r:embed="rId4">
            <a:alphaModFix/>
          </a:blip>
          <a:srcRect b="0" l="0" r="0" t="0"/>
          <a:stretch/>
        </p:blipFill>
        <p:spPr>
          <a:xfrm>
            <a:off x="5443200" y="4784760"/>
            <a:ext cx="813240" cy="813240"/>
          </a:xfrm>
          <a:prstGeom prst="rect">
            <a:avLst/>
          </a:prstGeom>
          <a:noFill/>
          <a:ln>
            <a:noFill/>
          </a:ln>
        </p:spPr>
      </p:pic>
      <p:pic>
        <p:nvPicPr>
          <p:cNvPr id="294" name="Google Shape;294;p45"/>
          <p:cNvPicPr preferRelativeResize="0"/>
          <p:nvPr/>
        </p:nvPicPr>
        <p:blipFill rotWithShape="1">
          <a:blip r:embed="rId5">
            <a:alphaModFix/>
          </a:blip>
          <a:srcRect b="0" l="0" r="0" t="0"/>
          <a:stretch/>
        </p:blipFill>
        <p:spPr>
          <a:xfrm>
            <a:off x="8997840" y="4784760"/>
            <a:ext cx="812160" cy="812160"/>
          </a:xfrm>
          <a:prstGeom prst="rect">
            <a:avLst/>
          </a:prstGeom>
          <a:noFill/>
          <a:ln>
            <a:noFill/>
          </a:ln>
        </p:spPr>
      </p:pic>
      <p:pic>
        <p:nvPicPr>
          <p:cNvPr id="295" name="Google Shape;295;p45"/>
          <p:cNvPicPr preferRelativeResize="0"/>
          <p:nvPr/>
        </p:nvPicPr>
        <p:blipFill rotWithShape="1">
          <a:blip r:embed="rId6">
            <a:alphaModFix/>
          </a:blip>
          <a:srcRect b="0" l="0" r="0" t="0"/>
          <a:stretch/>
        </p:blipFill>
        <p:spPr>
          <a:xfrm>
            <a:off x="457200" y="1982520"/>
            <a:ext cx="3794760" cy="2680920"/>
          </a:xfrm>
          <a:prstGeom prst="rect">
            <a:avLst/>
          </a:prstGeom>
          <a:noFill/>
          <a:ln>
            <a:noFill/>
          </a:ln>
        </p:spPr>
      </p:pic>
      <p:pic>
        <p:nvPicPr>
          <p:cNvPr id="296" name="Google Shape;296;p45"/>
          <p:cNvPicPr preferRelativeResize="0"/>
          <p:nvPr/>
        </p:nvPicPr>
        <p:blipFill rotWithShape="1">
          <a:blip r:embed="rId7">
            <a:alphaModFix/>
          </a:blip>
          <a:srcRect b="0" l="0" r="0" t="0"/>
          <a:stretch/>
        </p:blipFill>
        <p:spPr>
          <a:xfrm>
            <a:off x="4069080" y="2011680"/>
            <a:ext cx="3794760" cy="2680920"/>
          </a:xfrm>
          <a:prstGeom prst="rect">
            <a:avLst/>
          </a:prstGeom>
          <a:noFill/>
          <a:ln>
            <a:noFill/>
          </a:ln>
        </p:spPr>
      </p:pic>
      <p:pic>
        <p:nvPicPr>
          <p:cNvPr id="297" name="Google Shape;297;p45"/>
          <p:cNvPicPr preferRelativeResize="0"/>
          <p:nvPr/>
        </p:nvPicPr>
        <p:blipFill rotWithShape="1">
          <a:blip r:embed="rId8">
            <a:alphaModFix/>
          </a:blip>
          <a:srcRect b="0" l="0" r="0" t="0"/>
          <a:stretch/>
        </p:blipFill>
        <p:spPr>
          <a:xfrm>
            <a:off x="7772760" y="2155680"/>
            <a:ext cx="3382920" cy="2536920"/>
          </a:xfrm>
          <a:prstGeom prst="rect">
            <a:avLst/>
          </a:prstGeom>
          <a:noFill/>
          <a:ln>
            <a:noFill/>
          </a:ln>
        </p:spPr>
      </p:pic>
      <p:pic>
        <p:nvPicPr>
          <p:cNvPr id="298" name="Google Shape;298;p45"/>
          <p:cNvPicPr preferRelativeResize="0"/>
          <p:nvPr/>
        </p:nvPicPr>
        <p:blipFill rotWithShape="1">
          <a:blip r:embed="rId8">
            <a:alphaModFix/>
          </a:blip>
          <a:srcRect b="0" l="0" r="0" t="0"/>
          <a:stretch/>
        </p:blipFill>
        <p:spPr>
          <a:xfrm>
            <a:off x="7772760" y="2087280"/>
            <a:ext cx="3474360" cy="2605320"/>
          </a:xfrm>
          <a:prstGeom prst="rect">
            <a:avLst/>
          </a:prstGeom>
          <a:noFill/>
          <a:ln>
            <a:noFill/>
          </a:ln>
        </p:spPr>
      </p:pic>
      <p:pic>
        <p:nvPicPr>
          <p:cNvPr id="299" name="Google Shape;299;p45"/>
          <p:cNvPicPr preferRelativeResize="0"/>
          <p:nvPr/>
        </p:nvPicPr>
        <p:blipFill rotWithShape="1">
          <a:blip r:embed="rId8">
            <a:alphaModFix/>
          </a:blip>
          <a:srcRect b="0" l="0" r="0" t="0"/>
          <a:stretch/>
        </p:blipFill>
        <p:spPr>
          <a:xfrm>
            <a:off x="7772760" y="2011680"/>
            <a:ext cx="3575160" cy="26809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What is Artistic Style Transfer?</a:t>
            </a:r>
            <a:endParaRPr b="0" i="0" sz="5400" u="none" cap="none" strike="noStrike">
              <a:latin typeface="Arial"/>
              <a:ea typeface="Arial"/>
              <a:cs typeface="Arial"/>
              <a:sym typeface="Arial"/>
            </a:endParaRPr>
          </a:p>
        </p:txBody>
      </p:sp>
      <p:sp>
        <p:nvSpPr>
          <p:cNvPr id="127" name="Google Shape;127;p28"/>
          <p:cNvSpPr/>
          <p:nvPr/>
        </p:nvSpPr>
        <p:spPr>
          <a:xfrm>
            <a:off x="1097280" y="2108160"/>
            <a:ext cx="10057680" cy="3760200"/>
          </a:xfrm>
          <a:prstGeom prst="rect">
            <a:avLst/>
          </a:prstGeom>
          <a:noFill/>
          <a:ln>
            <a:noFill/>
          </a:ln>
        </p:spPr>
        <p:txBody>
          <a:bodyPr anchorCtr="0" anchor="t" bIns="45000" lIns="0" spcFirstLastPara="1" rIns="0" wrap="square" tIns="45000">
            <a:noAutofit/>
          </a:bodyPr>
          <a:lstStyle/>
          <a:p>
            <a:pPr indent="-146050" lvl="0" marL="91440" marR="0" rtl="0" algn="l">
              <a:lnSpc>
                <a:spcPct val="110000"/>
              </a:lnSpc>
              <a:spcBef>
                <a:spcPts val="0"/>
              </a:spcBef>
              <a:spcAft>
                <a:spcPts val="0"/>
              </a:spcAft>
              <a:buClr>
                <a:srgbClr val="E77C29"/>
              </a:buClr>
              <a:buSzPts val="2300"/>
              <a:buFont typeface="Calibri"/>
              <a:buChar char=" "/>
            </a:pPr>
            <a:r>
              <a:rPr b="0" i="0" lang="en-US" sz="2300" u="none" cap="none" strike="noStrike">
                <a:solidFill>
                  <a:srgbClr val="404040"/>
                </a:solidFill>
                <a:latin typeface="Twentieth Century"/>
                <a:ea typeface="Twentieth Century"/>
                <a:cs typeface="Twentieth Century"/>
                <a:sym typeface="Twentieth Century"/>
              </a:rPr>
              <a:t>Process of transferring a style from a picture (style image) to another one (content image).</a:t>
            </a:r>
            <a:endParaRPr b="0" i="0" sz="2300" u="none" cap="none"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Calibri"/>
              <a:buChar char=" "/>
            </a:pPr>
            <a:r>
              <a:rPr b="0" i="0" lang="en-US" sz="2300" u="none" cap="none" strike="noStrike">
                <a:solidFill>
                  <a:srgbClr val="404040"/>
                </a:solidFill>
                <a:latin typeface="Twentieth Century"/>
                <a:ea typeface="Twentieth Century"/>
                <a:cs typeface="Twentieth Century"/>
                <a:sym typeface="Twentieth Century"/>
              </a:rPr>
              <a:t>Use of CNN (VGG19) with which an image is represented in terms of features maps in the different layers of the network. To transfer style we want to separate content and style of image.</a:t>
            </a:r>
            <a:endParaRPr b="0" i="0" sz="2300" u="none" cap="none"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Calibri"/>
              <a:buChar char=" "/>
            </a:pPr>
            <a:r>
              <a:rPr b="1" i="0" lang="en-US" sz="2300" u="none" cap="none" strike="noStrike">
                <a:solidFill>
                  <a:srgbClr val="404040"/>
                </a:solidFill>
                <a:latin typeface="Twentieth Century"/>
                <a:ea typeface="Twentieth Century"/>
                <a:cs typeface="Twentieth Century"/>
                <a:sym typeface="Twentieth Century"/>
              </a:rPr>
              <a:t>Extract the content: </a:t>
            </a:r>
            <a:r>
              <a:rPr b="0" i="0" lang="en-US" sz="2300" u="none" cap="none" strike="noStrike">
                <a:solidFill>
                  <a:srgbClr val="404040"/>
                </a:solidFill>
                <a:latin typeface="Twentieth Century"/>
                <a:ea typeface="Twentieth Century"/>
                <a:cs typeface="Twentieth Century"/>
                <a:sym typeface="Twentieth Century"/>
              </a:rPr>
              <a:t>use the CNN features maps. The higher the layer the higher the loss of features. E.g. in. the last (higher layer) the feature of the general content will be kept.</a:t>
            </a:r>
            <a:endParaRPr b="0" i="0" sz="2300" u="none" cap="none" strike="noStrike">
              <a:latin typeface="Arial"/>
              <a:ea typeface="Arial"/>
              <a:cs typeface="Arial"/>
              <a:sym typeface="Arial"/>
            </a:endParaRPr>
          </a:p>
          <a:p>
            <a:pPr indent="0" lvl="0" marL="0" marR="0" rtl="0" algn="l">
              <a:lnSpc>
                <a:spcPct val="110000"/>
              </a:lnSpc>
              <a:spcBef>
                <a:spcPts val="1400"/>
              </a:spcBef>
              <a:spcAft>
                <a:spcPts val="0"/>
              </a:spcAft>
              <a:buNone/>
            </a:pPr>
            <a:r>
              <a:t/>
            </a:r>
            <a:endParaRPr b="0" i="0" sz="2300" u="none" cap="none" strike="noStrike">
              <a:latin typeface="Arial"/>
              <a:ea typeface="Arial"/>
              <a:cs typeface="Arial"/>
              <a:sym typeface="Arial"/>
            </a:endParaRPr>
          </a:p>
        </p:txBody>
      </p:sp>
      <p:sp>
        <p:nvSpPr>
          <p:cNvPr id="128" name="Google Shape;128;p28"/>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RESULTS </a:t>
            </a:r>
            <a:r>
              <a:rPr b="0" i="0" lang="en-US" sz="2800" u="none" cap="none" strike="noStrike">
                <a:solidFill>
                  <a:srgbClr val="404040"/>
                </a:solidFill>
                <a:latin typeface="Twentieth Century"/>
                <a:ea typeface="Twentieth Century"/>
                <a:cs typeface="Twentieth Century"/>
                <a:sym typeface="Twentieth Century"/>
              </a:rPr>
              <a:t>(512x512)</a:t>
            </a:r>
            <a:endParaRPr b="0" i="0" sz="2800" u="none" cap="none" strike="noStrike">
              <a:latin typeface="Arial"/>
              <a:ea typeface="Arial"/>
              <a:cs typeface="Arial"/>
              <a:sym typeface="Arial"/>
            </a:endParaRPr>
          </a:p>
        </p:txBody>
      </p:sp>
      <p:sp>
        <p:nvSpPr>
          <p:cNvPr id="305" name="Google Shape;305;p46"/>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
        <p:nvSpPr>
          <p:cNvPr id="306" name="Google Shape;306;p46"/>
          <p:cNvSpPr/>
          <p:nvPr/>
        </p:nvSpPr>
        <p:spPr>
          <a:xfrm>
            <a:off x="3187800" y="2084760"/>
            <a:ext cx="860760" cy="364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wentieth Century"/>
                <a:ea typeface="Twentieth Century"/>
                <a:cs typeface="Twentieth Century"/>
                <a:sym typeface="Twentieth Century"/>
              </a:rPr>
              <a:t>ADAM</a:t>
            </a:r>
            <a:endParaRPr b="0" i="0" sz="1800" u="none" cap="none" strike="noStrike">
              <a:latin typeface="Arial"/>
              <a:ea typeface="Arial"/>
              <a:cs typeface="Arial"/>
              <a:sym typeface="Arial"/>
            </a:endParaRPr>
          </a:p>
        </p:txBody>
      </p:sp>
      <p:pic>
        <p:nvPicPr>
          <p:cNvPr id="307" name="Google Shape;307;p46"/>
          <p:cNvPicPr preferRelativeResize="0"/>
          <p:nvPr/>
        </p:nvPicPr>
        <p:blipFill rotWithShape="1">
          <a:blip r:embed="rId3">
            <a:alphaModFix/>
          </a:blip>
          <a:srcRect b="0" l="0" r="0" t="0"/>
          <a:stretch/>
        </p:blipFill>
        <p:spPr>
          <a:xfrm>
            <a:off x="6609600" y="2269440"/>
            <a:ext cx="4773600" cy="3579840"/>
          </a:xfrm>
          <a:prstGeom prst="rect">
            <a:avLst/>
          </a:prstGeom>
          <a:noFill/>
          <a:ln>
            <a:noFill/>
          </a:ln>
        </p:spPr>
      </p:pic>
      <p:sp>
        <p:nvSpPr>
          <p:cNvPr id="308" name="Google Shape;308;p46"/>
          <p:cNvSpPr/>
          <p:nvPr/>
        </p:nvSpPr>
        <p:spPr>
          <a:xfrm>
            <a:off x="3125160" y="4238640"/>
            <a:ext cx="985680" cy="364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wentieth Century"/>
                <a:ea typeface="Twentieth Century"/>
                <a:cs typeface="Twentieth Century"/>
                <a:sym typeface="Twentieth Century"/>
              </a:rPr>
              <a:t>L-BFGS</a:t>
            </a:r>
            <a:endParaRPr b="0" i="0" sz="1800" u="none" cap="none" strike="noStrike">
              <a:latin typeface="Arial"/>
              <a:ea typeface="Arial"/>
              <a:cs typeface="Arial"/>
              <a:sym typeface="Arial"/>
            </a:endParaRPr>
          </a:p>
        </p:txBody>
      </p:sp>
      <p:pic>
        <p:nvPicPr>
          <p:cNvPr id="309" name="Google Shape;309;p46"/>
          <p:cNvPicPr preferRelativeResize="0"/>
          <p:nvPr/>
        </p:nvPicPr>
        <p:blipFill rotWithShape="1">
          <a:blip r:embed="rId4">
            <a:alphaModFix/>
          </a:blip>
          <a:srcRect b="0" l="0" r="0" t="0"/>
          <a:stretch/>
        </p:blipFill>
        <p:spPr>
          <a:xfrm>
            <a:off x="457200" y="4043880"/>
            <a:ext cx="1991160" cy="1991160"/>
          </a:xfrm>
          <a:prstGeom prst="rect">
            <a:avLst/>
          </a:prstGeom>
          <a:noFill/>
          <a:ln>
            <a:noFill/>
          </a:ln>
        </p:spPr>
      </p:pic>
      <p:pic>
        <p:nvPicPr>
          <p:cNvPr id="310" name="Google Shape;310;p46"/>
          <p:cNvPicPr preferRelativeResize="0"/>
          <p:nvPr/>
        </p:nvPicPr>
        <p:blipFill rotWithShape="1">
          <a:blip r:embed="rId5">
            <a:alphaModFix/>
          </a:blip>
          <a:srcRect b="0" l="0" r="0" t="0"/>
          <a:stretch/>
        </p:blipFill>
        <p:spPr>
          <a:xfrm>
            <a:off x="457200" y="1940760"/>
            <a:ext cx="1991160" cy="1991160"/>
          </a:xfrm>
          <a:prstGeom prst="rect">
            <a:avLst/>
          </a:prstGeom>
          <a:noFill/>
          <a:ln>
            <a:noFill/>
          </a:ln>
        </p:spPr>
      </p:pic>
      <p:pic>
        <p:nvPicPr>
          <p:cNvPr id="311" name="Google Shape;311;p46"/>
          <p:cNvPicPr preferRelativeResize="0"/>
          <p:nvPr/>
        </p:nvPicPr>
        <p:blipFill rotWithShape="1">
          <a:blip r:embed="rId6">
            <a:alphaModFix/>
          </a:blip>
          <a:srcRect b="0" l="0" r="0" t="0"/>
          <a:stretch/>
        </p:blipFill>
        <p:spPr>
          <a:xfrm>
            <a:off x="4532040" y="4297680"/>
            <a:ext cx="1868760" cy="1868760"/>
          </a:xfrm>
          <a:prstGeom prst="rect">
            <a:avLst/>
          </a:prstGeom>
          <a:noFill/>
          <a:ln>
            <a:noFill/>
          </a:ln>
        </p:spPr>
      </p:pic>
      <p:pic>
        <p:nvPicPr>
          <p:cNvPr id="312" name="Google Shape;312;p46"/>
          <p:cNvPicPr preferRelativeResize="0"/>
          <p:nvPr/>
        </p:nvPicPr>
        <p:blipFill rotWithShape="1">
          <a:blip r:embed="rId6">
            <a:alphaModFix/>
          </a:blip>
          <a:srcRect b="0" l="0" r="0" t="0"/>
          <a:stretch/>
        </p:blipFill>
        <p:spPr>
          <a:xfrm>
            <a:off x="4389120" y="4154760"/>
            <a:ext cx="2011680" cy="2011680"/>
          </a:xfrm>
          <a:prstGeom prst="rect">
            <a:avLst/>
          </a:prstGeom>
          <a:noFill/>
          <a:ln>
            <a:noFill/>
          </a:ln>
        </p:spPr>
      </p:pic>
      <p:pic>
        <p:nvPicPr>
          <p:cNvPr id="313" name="Google Shape;313;p46"/>
          <p:cNvPicPr preferRelativeResize="0"/>
          <p:nvPr/>
        </p:nvPicPr>
        <p:blipFill rotWithShape="1">
          <a:blip r:embed="rId7">
            <a:alphaModFix/>
          </a:blip>
          <a:srcRect b="0" l="0" r="0" t="0"/>
          <a:stretch/>
        </p:blipFill>
        <p:spPr>
          <a:xfrm>
            <a:off x="4389120" y="1920240"/>
            <a:ext cx="2011680" cy="20116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RESULTS </a:t>
            </a:r>
            <a:r>
              <a:rPr b="0" i="0" lang="en-US" sz="2800" u="none" cap="none" strike="noStrike">
                <a:solidFill>
                  <a:srgbClr val="404040"/>
                </a:solidFill>
                <a:latin typeface="Twentieth Century"/>
                <a:ea typeface="Twentieth Century"/>
                <a:cs typeface="Twentieth Century"/>
                <a:sym typeface="Twentieth Century"/>
              </a:rPr>
              <a:t>(512x512)</a:t>
            </a:r>
            <a:endParaRPr b="0" i="0" sz="2800" u="none" cap="none" strike="noStrike">
              <a:latin typeface="Arial"/>
              <a:ea typeface="Arial"/>
              <a:cs typeface="Arial"/>
              <a:sym typeface="Arial"/>
            </a:endParaRPr>
          </a:p>
        </p:txBody>
      </p:sp>
      <p:sp>
        <p:nvSpPr>
          <p:cNvPr id="319" name="Google Shape;319;p47"/>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pic>
        <p:nvPicPr>
          <p:cNvPr id="320" name="Google Shape;320;p47"/>
          <p:cNvPicPr preferRelativeResize="0"/>
          <p:nvPr/>
        </p:nvPicPr>
        <p:blipFill rotWithShape="1">
          <a:blip r:embed="rId3">
            <a:alphaModFix/>
          </a:blip>
          <a:srcRect b="0" l="0" r="0" t="0"/>
          <a:stretch/>
        </p:blipFill>
        <p:spPr>
          <a:xfrm>
            <a:off x="1554480" y="2028960"/>
            <a:ext cx="3152880" cy="2185920"/>
          </a:xfrm>
          <a:prstGeom prst="rect">
            <a:avLst/>
          </a:prstGeom>
          <a:noFill/>
          <a:ln>
            <a:noFill/>
          </a:ln>
        </p:spPr>
      </p:pic>
      <p:pic>
        <p:nvPicPr>
          <p:cNvPr id="321" name="Google Shape;321;p47"/>
          <p:cNvPicPr preferRelativeResize="0"/>
          <p:nvPr/>
        </p:nvPicPr>
        <p:blipFill rotWithShape="1">
          <a:blip r:embed="rId4">
            <a:alphaModFix/>
          </a:blip>
          <a:srcRect b="0" l="0" r="0" t="0"/>
          <a:stretch/>
        </p:blipFill>
        <p:spPr>
          <a:xfrm>
            <a:off x="1554480" y="4214880"/>
            <a:ext cx="3152880" cy="2185920"/>
          </a:xfrm>
          <a:prstGeom prst="rect">
            <a:avLst/>
          </a:prstGeom>
          <a:noFill/>
          <a:ln>
            <a:noFill/>
          </a:ln>
        </p:spPr>
      </p:pic>
      <p:pic>
        <p:nvPicPr>
          <p:cNvPr id="322" name="Google Shape;322;p47"/>
          <p:cNvPicPr preferRelativeResize="0"/>
          <p:nvPr/>
        </p:nvPicPr>
        <p:blipFill rotWithShape="1">
          <a:blip r:embed="rId5">
            <a:alphaModFix/>
          </a:blip>
          <a:srcRect b="0" l="0" r="0" t="0"/>
          <a:stretch/>
        </p:blipFill>
        <p:spPr>
          <a:xfrm>
            <a:off x="7040880" y="4155840"/>
            <a:ext cx="2900520" cy="2244960"/>
          </a:xfrm>
          <a:prstGeom prst="rect">
            <a:avLst/>
          </a:prstGeom>
          <a:noFill/>
          <a:ln>
            <a:noFill/>
          </a:ln>
        </p:spPr>
      </p:pic>
      <p:pic>
        <p:nvPicPr>
          <p:cNvPr id="323" name="Google Shape;323;p47"/>
          <p:cNvPicPr preferRelativeResize="0"/>
          <p:nvPr/>
        </p:nvPicPr>
        <p:blipFill rotWithShape="1">
          <a:blip r:embed="rId6">
            <a:alphaModFix/>
          </a:blip>
          <a:srcRect b="0" l="0" r="0" t="0"/>
          <a:stretch/>
        </p:blipFill>
        <p:spPr>
          <a:xfrm>
            <a:off x="7059960" y="1920240"/>
            <a:ext cx="2907000" cy="2156760"/>
          </a:xfrm>
          <a:prstGeom prst="rect">
            <a:avLst/>
          </a:prstGeom>
          <a:noFill/>
          <a:ln>
            <a:noFill/>
          </a:ln>
        </p:spPr>
      </p:pic>
      <p:sp>
        <p:nvSpPr>
          <p:cNvPr id="324" name="Google Shape;324;p47"/>
          <p:cNvSpPr txBox="1"/>
          <p:nvPr/>
        </p:nvSpPr>
        <p:spPr>
          <a:xfrm>
            <a:off x="5486400" y="2926075"/>
            <a:ext cx="8235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US" sz="1800" u="none" cap="none" strike="noStrike">
                <a:latin typeface="Arial"/>
                <a:ea typeface="Arial"/>
                <a:cs typeface="Arial"/>
                <a:sym typeface="Arial"/>
              </a:rPr>
              <a:t>Ada</a:t>
            </a:r>
            <a:r>
              <a:rPr lang="en-US" sz="1800"/>
              <a:t>m</a:t>
            </a:r>
            <a:endParaRPr b="0" sz="1800" strike="noStrike">
              <a:latin typeface="Arial"/>
              <a:ea typeface="Arial"/>
              <a:cs typeface="Arial"/>
              <a:sym typeface="Arial"/>
            </a:endParaRPr>
          </a:p>
        </p:txBody>
      </p:sp>
      <p:sp>
        <p:nvSpPr>
          <p:cNvPr id="325" name="Google Shape;325;p47"/>
          <p:cNvSpPr txBox="1"/>
          <p:nvPr/>
        </p:nvSpPr>
        <p:spPr>
          <a:xfrm>
            <a:off x="5577840" y="5029200"/>
            <a:ext cx="9306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LBFGS</a:t>
            </a:r>
            <a:endParaRPr b="0" sz="1800"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8"/>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RESULTS </a:t>
            </a:r>
            <a:r>
              <a:rPr b="0" lang="en-US" sz="2800" strike="noStrike">
                <a:solidFill>
                  <a:srgbClr val="404040"/>
                </a:solidFill>
                <a:latin typeface="Twentieth Century"/>
                <a:ea typeface="Twentieth Century"/>
                <a:cs typeface="Twentieth Century"/>
                <a:sym typeface="Twentieth Century"/>
              </a:rPr>
              <a:t>(512x512)</a:t>
            </a:r>
            <a:endParaRPr b="0" sz="2800" strike="noStrike">
              <a:latin typeface="Arial"/>
              <a:ea typeface="Arial"/>
              <a:cs typeface="Arial"/>
              <a:sym typeface="Arial"/>
            </a:endParaRPr>
          </a:p>
        </p:txBody>
      </p:sp>
      <p:sp>
        <p:nvSpPr>
          <p:cNvPr id="331" name="Google Shape;331;p48"/>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332" name="Google Shape;332;p48"/>
          <p:cNvPicPr preferRelativeResize="0"/>
          <p:nvPr/>
        </p:nvPicPr>
        <p:blipFill rotWithShape="1">
          <a:blip r:embed="rId3">
            <a:alphaModFix/>
          </a:blip>
          <a:srcRect b="0" l="0" r="0" t="0"/>
          <a:stretch/>
        </p:blipFill>
        <p:spPr>
          <a:xfrm>
            <a:off x="395640" y="1920240"/>
            <a:ext cx="2256120" cy="3016080"/>
          </a:xfrm>
          <a:prstGeom prst="rect">
            <a:avLst/>
          </a:prstGeom>
          <a:noFill/>
          <a:ln>
            <a:noFill/>
          </a:ln>
        </p:spPr>
      </p:pic>
      <p:pic>
        <p:nvPicPr>
          <p:cNvPr id="333" name="Google Shape;333;p48"/>
          <p:cNvPicPr preferRelativeResize="0"/>
          <p:nvPr/>
        </p:nvPicPr>
        <p:blipFill rotWithShape="1">
          <a:blip r:embed="rId4">
            <a:alphaModFix/>
          </a:blip>
          <a:srcRect b="0" l="0" r="0" t="0"/>
          <a:stretch/>
        </p:blipFill>
        <p:spPr>
          <a:xfrm>
            <a:off x="2773080" y="3291840"/>
            <a:ext cx="2256120" cy="3016080"/>
          </a:xfrm>
          <a:prstGeom prst="rect">
            <a:avLst/>
          </a:prstGeom>
          <a:noFill/>
          <a:ln>
            <a:noFill/>
          </a:ln>
        </p:spPr>
      </p:pic>
      <p:pic>
        <p:nvPicPr>
          <p:cNvPr id="334" name="Google Shape;334;p48"/>
          <p:cNvPicPr preferRelativeResize="0"/>
          <p:nvPr/>
        </p:nvPicPr>
        <p:blipFill rotWithShape="1">
          <a:blip r:embed="rId5">
            <a:alphaModFix/>
          </a:blip>
          <a:srcRect b="0" l="0" r="0" t="0"/>
          <a:stretch/>
        </p:blipFill>
        <p:spPr>
          <a:xfrm>
            <a:off x="6217920" y="2286000"/>
            <a:ext cx="2256120" cy="3016080"/>
          </a:xfrm>
          <a:prstGeom prst="rect">
            <a:avLst/>
          </a:prstGeom>
          <a:noFill/>
          <a:ln>
            <a:noFill/>
          </a:ln>
        </p:spPr>
      </p:pic>
      <p:pic>
        <p:nvPicPr>
          <p:cNvPr id="335" name="Google Shape;335;p48"/>
          <p:cNvPicPr preferRelativeResize="0"/>
          <p:nvPr/>
        </p:nvPicPr>
        <p:blipFill rotWithShape="1">
          <a:blip r:embed="rId6">
            <a:alphaModFix/>
          </a:blip>
          <a:srcRect b="0" l="0" r="0" t="0"/>
          <a:stretch/>
        </p:blipFill>
        <p:spPr>
          <a:xfrm>
            <a:off x="9356760" y="2286000"/>
            <a:ext cx="2256120" cy="3016080"/>
          </a:xfrm>
          <a:prstGeom prst="rect">
            <a:avLst/>
          </a:prstGeom>
          <a:noFill/>
          <a:ln>
            <a:noFill/>
          </a:ln>
        </p:spPr>
      </p:pic>
      <p:sp>
        <p:nvSpPr>
          <p:cNvPr id="336" name="Google Shape;336;p48"/>
          <p:cNvSpPr txBox="1"/>
          <p:nvPr/>
        </p:nvSpPr>
        <p:spPr>
          <a:xfrm>
            <a:off x="5358099" y="3239650"/>
            <a:ext cx="8415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Adam</a:t>
            </a:r>
            <a:endParaRPr b="0" sz="1800" strike="noStrike">
              <a:latin typeface="Arial"/>
              <a:ea typeface="Arial"/>
              <a:cs typeface="Arial"/>
              <a:sym typeface="Arial"/>
            </a:endParaRPr>
          </a:p>
        </p:txBody>
      </p:sp>
      <p:sp>
        <p:nvSpPr>
          <p:cNvPr id="337" name="Google Shape;337;p48"/>
          <p:cNvSpPr txBox="1"/>
          <p:nvPr/>
        </p:nvSpPr>
        <p:spPr>
          <a:xfrm>
            <a:off x="8412480" y="3200400"/>
            <a:ext cx="9306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LBFGS</a:t>
            </a:r>
            <a:endParaRPr b="0" sz="1800"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RESULTS </a:t>
            </a:r>
            <a:r>
              <a:rPr b="0" lang="en-US" sz="2800" strike="noStrike">
                <a:solidFill>
                  <a:srgbClr val="404040"/>
                </a:solidFill>
                <a:latin typeface="Twentieth Century"/>
                <a:ea typeface="Twentieth Century"/>
                <a:cs typeface="Twentieth Century"/>
                <a:sym typeface="Twentieth Century"/>
              </a:rPr>
              <a:t>(512x512)</a:t>
            </a:r>
            <a:endParaRPr b="0" sz="2800" strike="noStrike">
              <a:latin typeface="Arial"/>
              <a:ea typeface="Arial"/>
              <a:cs typeface="Arial"/>
              <a:sym typeface="Arial"/>
            </a:endParaRPr>
          </a:p>
        </p:txBody>
      </p:sp>
      <p:sp>
        <p:nvSpPr>
          <p:cNvPr id="343" name="Google Shape;343;p49"/>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344" name="Google Shape;344;p49"/>
          <p:cNvPicPr preferRelativeResize="0"/>
          <p:nvPr/>
        </p:nvPicPr>
        <p:blipFill rotWithShape="1">
          <a:blip r:embed="rId3">
            <a:alphaModFix/>
          </a:blip>
          <a:srcRect b="0" l="0" r="0" t="0"/>
          <a:stretch/>
        </p:blipFill>
        <p:spPr>
          <a:xfrm>
            <a:off x="91800" y="2468880"/>
            <a:ext cx="4116600" cy="3087360"/>
          </a:xfrm>
          <a:prstGeom prst="rect">
            <a:avLst/>
          </a:prstGeom>
          <a:noFill/>
          <a:ln>
            <a:noFill/>
          </a:ln>
        </p:spPr>
      </p:pic>
      <p:pic>
        <p:nvPicPr>
          <p:cNvPr id="345" name="Google Shape;345;p49"/>
          <p:cNvPicPr preferRelativeResize="0"/>
          <p:nvPr/>
        </p:nvPicPr>
        <p:blipFill rotWithShape="1">
          <a:blip r:embed="rId4">
            <a:alphaModFix/>
          </a:blip>
          <a:srcRect b="0" l="0" r="0" t="0"/>
          <a:stretch/>
        </p:blipFill>
        <p:spPr>
          <a:xfrm>
            <a:off x="3840480" y="2468880"/>
            <a:ext cx="4116600" cy="3087360"/>
          </a:xfrm>
          <a:prstGeom prst="rect">
            <a:avLst/>
          </a:prstGeom>
          <a:noFill/>
          <a:ln>
            <a:noFill/>
          </a:ln>
        </p:spPr>
      </p:pic>
      <p:pic>
        <p:nvPicPr>
          <p:cNvPr id="346" name="Google Shape;346;p49"/>
          <p:cNvPicPr preferRelativeResize="0"/>
          <p:nvPr/>
        </p:nvPicPr>
        <p:blipFill rotWithShape="1">
          <a:blip r:embed="rId5">
            <a:alphaModFix/>
          </a:blip>
          <a:srcRect b="0" l="0" r="0" t="0"/>
          <a:stretch/>
        </p:blipFill>
        <p:spPr>
          <a:xfrm>
            <a:off x="7587720" y="2468880"/>
            <a:ext cx="4116600" cy="30873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0"/>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RESULTS </a:t>
            </a:r>
            <a:r>
              <a:rPr b="0" lang="en-US" sz="2800" strike="noStrike">
                <a:solidFill>
                  <a:srgbClr val="404040"/>
                </a:solidFill>
                <a:latin typeface="Twentieth Century"/>
                <a:ea typeface="Twentieth Century"/>
                <a:cs typeface="Twentieth Century"/>
                <a:sym typeface="Twentieth Century"/>
              </a:rPr>
              <a:t>(512x512)</a:t>
            </a:r>
            <a:endParaRPr b="0" sz="2800" strike="noStrike">
              <a:latin typeface="Arial"/>
              <a:ea typeface="Arial"/>
              <a:cs typeface="Arial"/>
              <a:sym typeface="Arial"/>
            </a:endParaRPr>
          </a:p>
        </p:txBody>
      </p:sp>
      <p:sp>
        <p:nvSpPr>
          <p:cNvPr id="352" name="Google Shape;352;p50"/>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353" name="Google Shape;353;p50"/>
          <p:cNvPicPr preferRelativeResize="0"/>
          <p:nvPr/>
        </p:nvPicPr>
        <p:blipFill rotWithShape="1">
          <a:blip r:embed="rId3">
            <a:alphaModFix/>
          </a:blip>
          <a:srcRect b="0" l="0" r="0" t="0"/>
          <a:stretch/>
        </p:blipFill>
        <p:spPr>
          <a:xfrm>
            <a:off x="182880" y="2075400"/>
            <a:ext cx="3938760" cy="2953800"/>
          </a:xfrm>
          <a:prstGeom prst="rect">
            <a:avLst/>
          </a:prstGeom>
          <a:noFill/>
          <a:ln>
            <a:noFill/>
          </a:ln>
        </p:spPr>
      </p:pic>
      <p:pic>
        <p:nvPicPr>
          <p:cNvPr id="354" name="Google Shape;354;p50"/>
          <p:cNvPicPr preferRelativeResize="0"/>
          <p:nvPr/>
        </p:nvPicPr>
        <p:blipFill rotWithShape="1">
          <a:blip r:embed="rId4">
            <a:alphaModFix/>
          </a:blip>
          <a:srcRect b="0" l="0" r="0" t="0"/>
          <a:stretch/>
        </p:blipFill>
        <p:spPr>
          <a:xfrm>
            <a:off x="3926520" y="2075400"/>
            <a:ext cx="3938760" cy="2953800"/>
          </a:xfrm>
          <a:prstGeom prst="rect">
            <a:avLst/>
          </a:prstGeom>
          <a:noFill/>
          <a:ln>
            <a:noFill/>
          </a:ln>
        </p:spPr>
      </p:pic>
      <p:pic>
        <p:nvPicPr>
          <p:cNvPr id="355" name="Google Shape;355;p50"/>
          <p:cNvPicPr preferRelativeResize="0"/>
          <p:nvPr/>
        </p:nvPicPr>
        <p:blipFill rotWithShape="1">
          <a:blip r:embed="rId5">
            <a:alphaModFix/>
          </a:blip>
          <a:srcRect b="0" l="0" r="0" t="0"/>
          <a:stretch/>
        </p:blipFill>
        <p:spPr>
          <a:xfrm>
            <a:off x="8131320" y="2075400"/>
            <a:ext cx="3938760" cy="2953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RESULTS </a:t>
            </a:r>
            <a:r>
              <a:rPr b="0" lang="en-US" sz="2800" strike="noStrike">
                <a:solidFill>
                  <a:srgbClr val="404040"/>
                </a:solidFill>
                <a:latin typeface="Twentieth Century"/>
                <a:ea typeface="Twentieth Century"/>
                <a:cs typeface="Twentieth Century"/>
                <a:sym typeface="Twentieth Century"/>
              </a:rPr>
              <a:t>(1024x1024)</a:t>
            </a:r>
            <a:endParaRPr b="0" sz="2800" strike="noStrike">
              <a:latin typeface="Arial"/>
              <a:ea typeface="Arial"/>
              <a:cs typeface="Arial"/>
              <a:sym typeface="Arial"/>
            </a:endParaRPr>
          </a:p>
        </p:txBody>
      </p:sp>
      <p:sp>
        <p:nvSpPr>
          <p:cNvPr id="361" name="Google Shape;361;p51"/>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362" name="Google Shape;362;p51"/>
          <p:cNvPicPr preferRelativeResize="0"/>
          <p:nvPr/>
        </p:nvPicPr>
        <p:blipFill rotWithShape="1">
          <a:blip r:embed="rId3">
            <a:alphaModFix/>
          </a:blip>
          <a:srcRect b="0" l="0" r="0" t="0"/>
          <a:stretch/>
        </p:blipFill>
        <p:spPr>
          <a:xfrm>
            <a:off x="2957760" y="2118240"/>
            <a:ext cx="5329080" cy="39992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RESULTS </a:t>
            </a:r>
            <a:r>
              <a:rPr b="0" lang="en-US" sz="2800" strike="noStrike">
                <a:solidFill>
                  <a:srgbClr val="404040"/>
                </a:solidFill>
                <a:latin typeface="Twentieth Century"/>
                <a:ea typeface="Twentieth Century"/>
                <a:cs typeface="Twentieth Century"/>
                <a:sym typeface="Twentieth Century"/>
              </a:rPr>
              <a:t>(1024x1024)</a:t>
            </a:r>
            <a:endParaRPr b="0" sz="2800" strike="noStrike">
              <a:latin typeface="Arial"/>
              <a:ea typeface="Arial"/>
              <a:cs typeface="Arial"/>
              <a:sym typeface="Arial"/>
            </a:endParaRPr>
          </a:p>
        </p:txBody>
      </p:sp>
      <p:pic>
        <p:nvPicPr>
          <p:cNvPr id="368" name="Google Shape;368;p52"/>
          <p:cNvPicPr preferRelativeResize="0"/>
          <p:nvPr/>
        </p:nvPicPr>
        <p:blipFill rotWithShape="1">
          <a:blip r:embed="rId3">
            <a:alphaModFix/>
          </a:blip>
          <a:srcRect b="0" l="0" r="0" t="0"/>
          <a:stretch/>
        </p:blipFill>
        <p:spPr>
          <a:xfrm>
            <a:off x="2914560" y="1974600"/>
            <a:ext cx="5642280" cy="4234320"/>
          </a:xfrm>
          <a:prstGeom prst="rect">
            <a:avLst/>
          </a:prstGeom>
          <a:noFill/>
          <a:ln>
            <a:noFill/>
          </a:ln>
        </p:spPr>
      </p:pic>
      <p:sp>
        <p:nvSpPr>
          <p:cNvPr id="369" name="Google Shape;369;p52"/>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sp>
        <p:nvSpPr>
          <p:cNvPr id="370" name="Google Shape;370;p52"/>
          <p:cNvSpPr/>
          <p:nvPr/>
        </p:nvSpPr>
        <p:spPr>
          <a:xfrm>
            <a:off x="1682640" y="3907440"/>
            <a:ext cx="860760" cy="364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Twentieth Century"/>
                <a:ea typeface="Twentieth Century"/>
                <a:cs typeface="Twentieth Century"/>
                <a:sym typeface="Twentieth Century"/>
              </a:rPr>
              <a:t>ADAM</a:t>
            </a:r>
            <a:endParaRPr b="0" sz="1800"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3"/>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RESULTS </a:t>
            </a:r>
            <a:r>
              <a:rPr b="0" lang="en-US" sz="2800" strike="noStrike">
                <a:solidFill>
                  <a:srgbClr val="404040"/>
                </a:solidFill>
                <a:latin typeface="Twentieth Century"/>
                <a:ea typeface="Twentieth Century"/>
                <a:cs typeface="Twentieth Century"/>
                <a:sym typeface="Twentieth Century"/>
              </a:rPr>
              <a:t>(1024x1024)</a:t>
            </a:r>
            <a:endParaRPr b="0" sz="2800" strike="noStrike">
              <a:latin typeface="Arial"/>
              <a:ea typeface="Arial"/>
              <a:cs typeface="Arial"/>
              <a:sym typeface="Arial"/>
            </a:endParaRPr>
          </a:p>
        </p:txBody>
      </p:sp>
      <p:pic>
        <p:nvPicPr>
          <p:cNvPr id="376" name="Google Shape;376;p53"/>
          <p:cNvPicPr preferRelativeResize="0"/>
          <p:nvPr/>
        </p:nvPicPr>
        <p:blipFill rotWithShape="1">
          <a:blip r:embed="rId3">
            <a:alphaModFix/>
          </a:blip>
          <a:srcRect b="0" l="0" r="0" t="0"/>
          <a:stretch/>
        </p:blipFill>
        <p:spPr>
          <a:xfrm>
            <a:off x="2954520" y="1990800"/>
            <a:ext cx="5714280" cy="4288320"/>
          </a:xfrm>
          <a:prstGeom prst="rect">
            <a:avLst/>
          </a:prstGeom>
          <a:noFill/>
          <a:ln>
            <a:noFill/>
          </a:ln>
        </p:spPr>
      </p:pic>
      <p:sp>
        <p:nvSpPr>
          <p:cNvPr id="377" name="Google Shape;377;p53"/>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sp>
        <p:nvSpPr>
          <p:cNvPr id="378" name="Google Shape;378;p53"/>
          <p:cNvSpPr/>
          <p:nvPr/>
        </p:nvSpPr>
        <p:spPr>
          <a:xfrm>
            <a:off x="1846800" y="3950640"/>
            <a:ext cx="985680" cy="364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Twentieth Century"/>
                <a:ea typeface="Twentieth Century"/>
                <a:cs typeface="Twentieth Century"/>
                <a:sym typeface="Twentieth Century"/>
              </a:rPr>
              <a:t>L-BFGS</a:t>
            </a:r>
            <a:endParaRPr b="0" sz="1800"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4"/>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RESULTS </a:t>
            </a:r>
            <a:r>
              <a:rPr b="0" lang="en-US" sz="2800" strike="noStrike">
                <a:solidFill>
                  <a:srgbClr val="404040"/>
                </a:solidFill>
                <a:latin typeface="Twentieth Century"/>
                <a:ea typeface="Twentieth Century"/>
                <a:cs typeface="Twentieth Century"/>
                <a:sym typeface="Twentieth Century"/>
              </a:rPr>
              <a:t>(1024x1024)</a:t>
            </a:r>
            <a:endParaRPr b="0" sz="2800" strike="noStrike">
              <a:latin typeface="Arial"/>
              <a:ea typeface="Arial"/>
              <a:cs typeface="Arial"/>
              <a:sym typeface="Arial"/>
            </a:endParaRPr>
          </a:p>
        </p:txBody>
      </p:sp>
      <p:pic>
        <p:nvPicPr>
          <p:cNvPr id="384" name="Google Shape;384;p54"/>
          <p:cNvPicPr preferRelativeResize="0"/>
          <p:nvPr/>
        </p:nvPicPr>
        <p:blipFill rotWithShape="1">
          <a:blip r:embed="rId3">
            <a:alphaModFix/>
          </a:blip>
          <a:srcRect b="0" l="0" r="0" t="0"/>
          <a:stretch/>
        </p:blipFill>
        <p:spPr>
          <a:xfrm>
            <a:off x="3449160" y="1978560"/>
            <a:ext cx="4409280" cy="4409280"/>
          </a:xfrm>
          <a:prstGeom prst="rect">
            <a:avLst/>
          </a:prstGeom>
          <a:noFill/>
          <a:ln>
            <a:noFill/>
          </a:ln>
        </p:spPr>
      </p:pic>
      <p:sp>
        <p:nvSpPr>
          <p:cNvPr id="385" name="Google Shape;385;p54"/>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5"/>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RESULTS </a:t>
            </a:r>
            <a:r>
              <a:rPr b="0" lang="en-US" sz="2800" strike="noStrike">
                <a:solidFill>
                  <a:srgbClr val="404040"/>
                </a:solidFill>
                <a:latin typeface="Twentieth Century"/>
                <a:ea typeface="Twentieth Century"/>
                <a:cs typeface="Twentieth Century"/>
                <a:sym typeface="Twentieth Century"/>
              </a:rPr>
              <a:t>(1024x1024)</a:t>
            </a:r>
            <a:endParaRPr b="0" sz="2800" strike="noStrike">
              <a:latin typeface="Arial"/>
              <a:ea typeface="Arial"/>
              <a:cs typeface="Arial"/>
              <a:sym typeface="Arial"/>
            </a:endParaRPr>
          </a:p>
        </p:txBody>
      </p:sp>
      <p:pic>
        <p:nvPicPr>
          <p:cNvPr id="391" name="Google Shape;391;p55"/>
          <p:cNvPicPr preferRelativeResize="0"/>
          <p:nvPr/>
        </p:nvPicPr>
        <p:blipFill rotWithShape="1">
          <a:blip r:embed="rId3">
            <a:alphaModFix/>
          </a:blip>
          <a:srcRect b="0" l="0" r="0" t="0"/>
          <a:stretch/>
        </p:blipFill>
        <p:spPr>
          <a:xfrm>
            <a:off x="3449160" y="1978560"/>
            <a:ext cx="4409280" cy="4409280"/>
          </a:xfrm>
          <a:prstGeom prst="rect">
            <a:avLst/>
          </a:prstGeom>
          <a:noFill/>
          <a:ln>
            <a:noFill/>
          </a:ln>
        </p:spPr>
      </p:pic>
      <p:sp>
        <p:nvSpPr>
          <p:cNvPr id="392" name="Google Shape;392;p55"/>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393" name="Google Shape;393;p55"/>
          <p:cNvPicPr preferRelativeResize="0"/>
          <p:nvPr/>
        </p:nvPicPr>
        <p:blipFill rotWithShape="1">
          <a:blip r:embed="rId4">
            <a:alphaModFix/>
          </a:blip>
          <a:srcRect b="0" l="0" r="0" t="0"/>
          <a:stretch/>
        </p:blipFill>
        <p:spPr>
          <a:xfrm>
            <a:off x="3449160" y="1978560"/>
            <a:ext cx="4409280" cy="4409280"/>
          </a:xfrm>
          <a:prstGeom prst="rect">
            <a:avLst/>
          </a:prstGeom>
          <a:noFill/>
          <a:ln>
            <a:noFill/>
          </a:ln>
        </p:spPr>
      </p:pic>
      <p:sp>
        <p:nvSpPr>
          <p:cNvPr id="394" name="Google Shape;394;p55"/>
          <p:cNvSpPr/>
          <p:nvPr/>
        </p:nvSpPr>
        <p:spPr>
          <a:xfrm>
            <a:off x="2353680" y="3576600"/>
            <a:ext cx="860760" cy="364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Twentieth Century"/>
                <a:ea typeface="Twentieth Century"/>
                <a:cs typeface="Twentieth Century"/>
                <a:sym typeface="Twentieth Century"/>
              </a:rPr>
              <a:t>ADAM</a:t>
            </a:r>
            <a:endParaRPr b="0" sz="1800"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What is Artistic Style Transfer?</a:t>
            </a:r>
            <a:endParaRPr b="0" i="0" sz="5400" u="none" cap="none" strike="noStrike">
              <a:latin typeface="Arial"/>
              <a:ea typeface="Arial"/>
              <a:cs typeface="Arial"/>
              <a:sym typeface="Arial"/>
            </a:endParaRPr>
          </a:p>
        </p:txBody>
      </p:sp>
      <p:sp>
        <p:nvSpPr>
          <p:cNvPr id="134" name="Google Shape;134;p29"/>
          <p:cNvSpPr/>
          <p:nvPr/>
        </p:nvSpPr>
        <p:spPr>
          <a:xfrm>
            <a:off x="1097280" y="2108160"/>
            <a:ext cx="10057680" cy="3760200"/>
          </a:xfrm>
          <a:prstGeom prst="rect">
            <a:avLst/>
          </a:prstGeom>
          <a:noFill/>
          <a:ln>
            <a:noFill/>
          </a:ln>
        </p:spPr>
        <p:txBody>
          <a:bodyPr anchorCtr="0" anchor="t" bIns="45000" lIns="0" spcFirstLastPara="1" rIns="0" wrap="square" tIns="45000">
            <a:noAutofit/>
          </a:bodyPr>
          <a:lstStyle/>
          <a:p>
            <a:pPr indent="-94932" lvl="0" marL="91440" marR="0" rtl="0" algn="l">
              <a:lnSpc>
                <a:spcPct val="110000"/>
              </a:lnSpc>
              <a:spcBef>
                <a:spcPts val="0"/>
              </a:spcBef>
              <a:spcAft>
                <a:spcPts val="0"/>
              </a:spcAft>
              <a:buClr>
                <a:srgbClr val="E77C29"/>
              </a:buClr>
              <a:buSzPts val="1495"/>
              <a:buFont typeface="Calibri"/>
              <a:buChar char=" "/>
            </a:pPr>
            <a:r>
              <a:rPr b="1" i="0" lang="en-US" sz="1495" u="none" cap="none" strike="noStrike">
                <a:solidFill>
                  <a:srgbClr val="404040"/>
                </a:solidFill>
                <a:latin typeface="Twentieth Century"/>
                <a:ea typeface="Twentieth Century"/>
                <a:cs typeface="Twentieth Century"/>
                <a:sym typeface="Twentieth Century"/>
              </a:rPr>
              <a:t>Extract the Style: </a:t>
            </a:r>
            <a:r>
              <a:rPr b="0" i="0" lang="en-US" sz="1495" u="none" cap="none" strike="noStrike">
                <a:solidFill>
                  <a:srgbClr val="404040"/>
                </a:solidFill>
                <a:latin typeface="Twentieth Century"/>
                <a:ea typeface="Twentieth Century"/>
                <a:cs typeface="Twentieth Century"/>
                <a:sym typeface="Twentieth Century"/>
              </a:rPr>
              <a:t>we consider the style as texture. Using a deep NN texture model, look at correlation between feature responses in an image. The correlation is a value that tell us how correlated are two features in response to a particular image.</a:t>
            </a:r>
            <a:endParaRPr b="0" i="0" sz="1495" u="none" cap="none" strike="noStrike">
              <a:latin typeface="Arial"/>
              <a:ea typeface="Arial"/>
              <a:cs typeface="Arial"/>
              <a:sym typeface="Arial"/>
            </a:endParaRPr>
          </a:p>
          <a:p>
            <a:pPr indent="0" lvl="0" marL="0" marR="0" rtl="0" algn="l">
              <a:lnSpc>
                <a:spcPct val="110000"/>
              </a:lnSpc>
              <a:spcBef>
                <a:spcPts val="1400"/>
              </a:spcBef>
              <a:spcAft>
                <a:spcPts val="0"/>
              </a:spcAft>
              <a:buNone/>
            </a:pPr>
            <a:r>
              <a:rPr b="0" i="0" lang="en-US" sz="1495" u="none" cap="none" strike="noStrike">
                <a:solidFill>
                  <a:srgbClr val="404040"/>
                </a:solidFill>
                <a:latin typeface="Twentieth Century"/>
                <a:ea typeface="Twentieth Century"/>
                <a:cs typeface="Twentieth Century"/>
                <a:sym typeface="Twentieth Century"/>
              </a:rPr>
              <a:t>This is done for every layer creating a correlation matrices. This will give a texture model that can be used to model the style. These matrices are then used to generate a new image that reproduce correlation between feature responses in the network. This will get a texturize version of the image.</a:t>
            </a:r>
            <a:endParaRPr b="0" i="0" sz="1495" u="none" cap="none" strike="noStrike">
              <a:latin typeface="Arial"/>
              <a:ea typeface="Arial"/>
              <a:cs typeface="Arial"/>
              <a:sym typeface="Arial"/>
            </a:endParaRPr>
          </a:p>
          <a:p>
            <a:pPr indent="0" lvl="0" marL="0" marR="0" rtl="0" algn="l">
              <a:lnSpc>
                <a:spcPct val="110000"/>
              </a:lnSpc>
              <a:spcBef>
                <a:spcPts val="1400"/>
              </a:spcBef>
              <a:spcAft>
                <a:spcPts val="0"/>
              </a:spcAft>
              <a:buNone/>
            </a:pPr>
            <a:r>
              <a:rPr b="0" i="0" lang="en-US" sz="1495" u="none" cap="none" strike="noStrike">
                <a:solidFill>
                  <a:srgbClr val="404040"/>
                </a:solidFill>
                <a:latin typeface="Twentieth Century"/>
                <a:ea typeface="Twentieth Century"/>
                <a:cs typeface="Twentieth Century"/>
                <a:sym typeface="Twentieth Century"/>
              </a:rPr>
              <a:t>Recap: we run CNN, extract the texture from the painting, extract the content from the photograph, both in terms of features of the NN, and then generate a new image.</a:t>
            </a:r>
            <a:endParaRPr b="0" i="0" sz="1495" u="none" cap="none" strike="noStrike">
              <a:latin typeface="Arial"/>
              <a:ea typeface="Arial"/>
              <a:cs typeface="Arial"/>
              <a:sym typeface="Arial"/>
            </a:endParaRPr>
          </a:p>
        </p:txBody>
      </p:sp>
      <p:sp>
        <p:nvSpPr>
          <p:cNvPr id="135" name="Google Shape;135;p29"/>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RESULTS </a:t>
            </a:r>
            <a:r>
              <a:rPr b="0" lang="en-US" sz="2800" strike="noStrike">
                <a:solidFill>
                  <a:srgbClr val="404040"/>
                </a:solidFill>
                <a:latin typeface="Twentieth Century"/>
                <a:ea typeface="Twentieth Century"/>
                <a:cs typeface="Twentieth Century"/>
                <a:sym typeface="Twentieth Century"/>
              </a:rPr>
              <a:t>(1024x1024)</a:t>
            </a:r>
            <a:endParaRPr b="0" sz="2800" strike="noStrike">
              <a:latin typeface="Arial"/>
              <a:ea typeface="Arial"/>
              <a:cs typeface="Arial"/>
              <a:sym typeface="Arial"/>
            </a:endParaRPr>
          </a:p>
        </p:txBody>
      </p:sp>
      <p:pic>
        <p:nvPicPr>
          <p:cNvPr id="400" name="Google Shape;400;p56"/>
          <p:cNvPicPr preferRelativeResize="0"/>
          <p:nvPr/>
        </p:nvPicPr>
        <p:blipFill rotWithShape="1">
          <a:blip r:embed="rId3">
            <a:alphaModFix/>
          </a:blip>
          <a:srcRect b="0" l="0" r="0" t="0"/>
          <a:stretch/>
        </p:blipFill>
        <p:spPr>
          <a:xfrm>
            <a:off x="3449160" y="1978560"/>
            <a:ext cx="4409280" cy="4409280"/>
          </a:xfrm>
          <a:prstGeom prst="rect">
            <a:avLst/>
          </a:prstGeom>
          <a:noFill/>
          <a:ln>
            <a:noFill/>
          </a:ln>
        </p:spPr>
      </p:pic>
      <p:sp>
        <p:nvSpPr>
          <p:cNvPr id="401" name="Google Shape;401;p56"/>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402" name="Google Shape;402;p56"/>
          <p:cNvPicPr preferRelativeResize="0"/>
          <p:nvPr/>
        </p:nvPicPr>
        <p:blipFill rotWithShape="1">
          <a:blip r:embed="rId4">
            <a:alphaModFix/>
          </a:blip>
          <a:srcRect b="0" l="0" r="0" t="0"/>
          <a:stretch/>
        </p:blipFill>
        <p:spPr>
          <a:xfrm>
            <a:off x="3449160" y="1978560"/>
            <a:ext cx="4409280" cy="4409280"/>
          </a:xfrm>
          <a:prstGeom prst="rect">
            <a:avLst/>
          </a:prstGeom>
          <a:noFill/>
          <a:ln>
            <a:noFill/>
          </a:ln>
        </p:spPr>
      </p:pic>
      <p:sp>
        <p:nvSpPr>
          <p:cNvPr id="403" name="Google Shape;403;p56"/>
          <p:cNvSpPr/>
          <p:nvPr/>
        </p:nvSpPr>
        <p:spPr>
          <a:xfrm>
            <a:off x="2263680" y="3935520"/>
            <a:ext cx="985680" cy="3643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Twentieth Century"/>
                <a:ea typeface="Twentieth Century"/>
                <a:cs typeface="Twentieth Century"/>
                <a:sym typeface="Twentieth Century"/>
              </a:rPr>
              <a:t>L-BFGS</a:t>
            </a:r>
            <a:endParaRPr b="0" sz="1800" strike="noStrike">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7"/>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RESULTS </a:t>
            </a:r>
            <a:r>
              <a:rPr b="0" lang="en-US" sz="2800" strike="noStrike">
                <a:solidFill>
                  <a:srgbClr val="404040"/>
                </a:solidFill>
                <a:latin typeface="Twentieth Century"/>
                <a:ea typeface="Twentieth Century"/>
                <a:cs typeface="Twentieth Century"/>
                <a:sym typeface="Twentieth Century"/>
              </a:rPr>
              <a:t>(1024x1024)</a:t>
            </a:r>
            <a:endParaRPr b="0" sz="2800" strike="noStrike">
              <a:latin typeface="Arial"/>
              <a:ea typeface="Arial"/>
              <a:cs typeface="Arial"/>
              <a:sym typeface="Arial"/>
            </a:endParaRPr>
          </a:p>
        </p:txBody>
      </p:sp>
      <p:pic>
        <p:nvPicPr>
          <p:cNvPr id="409" name="Google Shape;409;p57"/>
          <p:cNvPicPr preferRelativeResize="0"/>
          <p:nvPr/>
        </p:nvPicPr>
        <p:blipFill rotWithShape="1">
          <a:blip r:embed="rId3">
            <a:alphaModFix/>
          </a:blip>
          <a:srcRect b="0" l="0" r="0" t="0"/>
          <a:stretch/>
        </p:blipFill>
        <p:spPr>
          <a:xfrm>
            <a:off x="914400" y="2103120"/>
            <a:ext cx="5368680" cy="4026240"/>
          </a:xfrm>
          <a:prstGeom prst="rect">
            <a:avLst/>
          </a:prstGeom>
          <a:noFill/>
          <a:ln>
            <a:noFill/>
          </a:ln>
        </p:spPr>
      </p:pic>
      <p:sp>
        <p:nvSpPr>
          <p:cNvPr id="410" name="Google Shape;410;p57"/>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411" name="Google Shape;411;p57"/>
          <p:cNvPicPr preferRelativeResize="0"/>
          <p:nvPr/>
        </p:nvPicPr>
        <p:blipFill rotWithShape="1">
          <a:blip r:embed="rId4">
            <a:alphaModFix/>
          </a:blip>
          <a:srcRect b="0" l="0" r="0" t="0"/>
          <a:stretch/>
        </p:blipFill>
        <p:spPr>
          <a:xfrm>
            <a:off x="6309360" y="2286000"/>
            <a:ext cx="4023360" cy="3474720"/>
          </a:xfrm>
          <a:prstGeom prst="rect">
            <a:avLst/>
          </a:prstGeom>
          <a:noFill/>
          <a:ln>
            <a:noFill/>
          </a:ln>
        </p:spPr>
      </p:pic>
      <p:pic>
        <p:nvPicPr>
          <p:cNvPr id="412" name="Google Shape;412;p57"/>
          <p:cNvPicPr preferRelativeResize="0"/>
          <p:nvPr/>
        </p:nvPicPr>
        <p:blipFill rotWithShape="1">
          <a:blip r:embed="rId4">
            <a:alphaModFix/>
          </a:blip>
          <a:srcRect b="0" l="0" r="0" t="0"/>
          <a:stretch/>
        </p:blipFill>
        <p:spPr>
          <a:xfrm>
            <a:off x="6309360" y="2286000"/>
            <a:ext cx="4480560" cy="3657600"/>
          </a:xfrm>
          <a:prstGeom prst="rect">
            <a:avLst/>
          </a:prstGeom>
          <a:noFill/>
          <a:ln>
            <a:noFill/>
          </a:ln>
        </p:spPr>
      </p:pic>
      <p:pic>
        <p:nvPicPr>
          <p:cNvPr id="413" name="Google Shape;413;p57"/>
          <p:cNvPicPr preferRelativeResize="0"/>
          <p:nvPr/>
        </p:nvPicPr>
        <p:blipFill rotWithShape="1">
          <a:blip r:embed="rId4">
            <a:alphaModFix/>
          </a:blip>
          <a:srcRect b="0" l="0" r="0" t="0"/>
          <a:stretch/>
        </p:blipFill>
        <p:spPr>
          <a:xfrm>
            <a:off x="6309360" y="2194560"/>
            <a:ext cx="4937760" cy="3840480"/>
          </a:xfrm>
          <a:prstGeom prst="rect">
            <a:avLst/>
          </a:prstGeom>
          <a:noFill/>
          <a:ln>
            <a:noFill/>
          </a:ln>
        </p:spPr>
      </p:pic>
      <p:pic>
        <p:nvPicPr>
          <p:cNvPr id="414" name="Google Shape;414;p57"/>
          <p:cNvPicPr preferRelativeResize="0"/>
          <p:nvPr/>
        </p:nvPicPr>
        <p:blipFill rotWithShape="1">
          <a:blip r:embed="rId4">
            <a:alphaModFix/>
          </a:blip>
          <a:srcRect b="0" l="0" r="0" t="0"/>
          <a:stretch/>
        </p:blipFill>
        <p:spPr>
          <a:xfrm>
            <a:off x="6309360" y="2103120"/>
            <a:ext cx="5120640" cy="3931920"/>
          </a:xfrm>
          <a:prstGeom prst="rect">
            <a:avLst/>
          </a:prstGeom>
          <a:noFill/>
          <a:ln>
            <a:noFill/>
          </a:ln>
        </p:spPr>
      </p:pic>
      <p:pic>
        <p:nvPicPr>
          <p:cNvPr id="415" name="Google Shape;415;p57"/>
          <p:cNvPicPr preferRelativeResize="0"/>
          <p:nvPr/>
        </p:nvPicPr>
        <p:blipFill rotWithShape="1">
          <a:blip r:embed="rId4">
            <a:alphaModFix/>
          </a:blip>
          <a:srcRect b="0" l="0" r="0" t="0"/>
          <a:stretch/>
        </p:blipFill>
        <p:spPr>
          <a:xfrm>
            <a:off x="6337440" y="1974240"/>
            <a:ext cx="5212080" cy="40233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8"/>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COMPARATIVE RESULTS</a:t>
            </a:r>
            <a:endParaRPr b="0" sz="5400" strike="noStrike">
              <a:latin typeface="Arial"/>
              <a:ea typeface="Arial"/>
              <a:cs typeface="Arial"/>
              <a:sym typeface="Arial"/>
            </a:endParaRPr>
          </a:p>
        </p:txBody>
      </p:sp>
      <p:sp>
        <p:nvSpPr>
          <p:cNvPr id="421" name="Google Shape;421;p58"/>
          <p:cNvSpPr/>
          <p:nvPr/>
        </p:nvSpPr>
        <p:spPr>
          <a:xfrm>
            <a:off x="1097280" y="2108160"/>
            <a:ext cx="10057680" cy="3760200"/>
          </a:xfrm>
          <a:prstGeom prst="rect">
            <a:avLst/>
          </a:prstGeom>
          <a:noFill/>
          <a:ln>
            <a:noFill/>
          </a:ln>
        </p:spPr>
        <p:txBody>
          <a:bodyPr anchorCtr="0" anchor="t" bIns="45000" lIns="0" spcFirstLastPara="1" rIns="0" wrap="square" tIns="45000">
            <a:noAutofit/>
          </a:bodyPr>
          <a:lstStyle/>
          <a:p>
            <a:pPr indent="-146050" lvl="0" marL="91440" marR="0" rtl="0" algn="l">
              <a:lnSpc>
                <a:spcPct val="110000"/>
              </a:lnSpc>
              <a:spcBef>
                <a:spcPts val="0"/>
              </a:spcBef>
              <a:spcAft>
                <a:spcPts val="0"/>
              </a:spcAft>
              <a:buClr>
                <a:srgbClr val="E77C29"/>
              </a:buClr>
              <a:buSzPts val="2300"/>
              <a:buFont typeface="Calibri"/>
              <a:buChar char=" "/>
            </a:pPr>
            <a:r>
              <a:rPr b="0" lang="en-US" sz="2300" strike="noStrike">
                <a:solidFill>
                  <a:srgbClr val="404040"/>
                </a:solidFill>
                <a:latin typeface="Twentieth Century"/>
                <a:ea typeface="Twentieth Century"/>
                <a:cs typeface="Twentieth Century"/>
                <a:sym typeface="Twentieth Century"/>
              </a:rPr>
              <a:t>LBFGS is favored over Adam in terms of loss and compute time</a:t>
            </a:r>
            <a:endParaRPr b="0" sz="2300"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Calibri"/>
              <a:buChar char=" "/>
            </a:pPr>
            <a:r>
              <a:rPr b="0" lang="en-US" sz="2300" strike="noStrike">
                <a:solidFill>
                  <a:srgbClr val="404040"/>
                </a:solidFill>
                <a:latin typeface="Twentieth Century"/>
                <a:ea typeface="Twentieth Century"/>
                <a:cs typeface="Twentieth Century"/>
                <a:sym typeface="Twentieth Century"/>
              </a:rPr>
              <a:t>Adam is favored for memory usage, especially as image size grows</a:t>
            </a:r>
            <a:endParaRPr b="0" sz="2300"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Calibri"/>
              <a:buChar char=" "/>
            </a:pPr>
            <a:r>
              <a:rPr b="0" lang="en-US" sz="2300" strike="noStrike">
                <a:solidFill>
                  <a:srgbClr val="404040"/>
                </a:solidFill>
                <a:latin typeface="Twentieth Century"/>
                <a:ea typeface="Twentieth Century"/>
                <a:cs typeface="Twentieth Century"/>
                <a:sym typeface="Twentieth Century"/>
              </a:rPr>
              <a:t>Increasing image size does not effect the relative advantages of our respective loss optimization algorithms with respect to performance and memory usage</a:t>
            </a:r>
            <a:endParaRPr b="0" sz="2300"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Calibri"/>
              <a:buChar char=" "/>
            </a:pPr>
            <a:r>
              <a:rPr b="0" lang="en-US" sz="2300" strike="noStrike">
                <a:solidFill>
                  <a:srgbClr val="404040"/>
                </a:solidFill>
                <a:latin typeface="Twentieth Century"/>
                <a:ea typeface="Twentieth Century"/>
                <a:cs typeface="Twentieth Century"/>
                <a:sym typeface="Twentieth Century"/>
              </a:rPr>
              <a:t>Choice of size-controlled content image does not affect time or memory usage</a:t>
            </a:r>
            <a:endParaRPr b="0" sz="2300"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Calibri"/>
              <a:buChar char=" "/>
            </a:pPr>
            <a:r>
              <a:rPr b="0" lang="en-US" sz="2300" strike="noStrike">
                <a:solidFill>
                  <a:srgbClr val="404040"/>
                </a:solidFill>
                <a:latin typeface="Twentieth Century"/>
                <a:ea typeface="Twentieth Century"/>
                <a:cs typeface="Twentieth Century"/>
                <a:sym typeface="Twentieth Century"/>
              </a:rPr>
              <a:t>Choice of style image </a:t>
            </a:r>
            <a:r>
              <a:rPr b="0" i="1" lang="en-US" sz="2300" strike="noStrike">
                <a:solidFill>
                  <a:srgbClr val="404040"/>
                </a:solidFill>
                <a:latin typeface="Twentieth Century"/>
                <a:ea typeface="Twentieth Century"/>
                <a:cs typeface="Twentieth Century"/>
                <a:sym typeface="Twentieth Century"/>
              </a:rPr>
              <a:t>does</a:t>
            </a:r>
            <a:r>
              <a:rPr b="0" lang="en-US" sz="2300" strike="noStrike">
                <a:solidFill>
                  <a:srgbClr val="404040"/>
                </a:solidFill>
                <a:latin typeface="Twentieth Century"/>
                <a:ea typeface="Twentieth Century"/>
                <a:cs typeface="Twentieth Century"/>
                <a:sym typeface="Twentieth Century"/>
              </a:rPr>
              <a:t> disproprotionately affect LBFGS time </a:t>
            </a:r>
            <a:endParaRPr b="0" sz="2300" strike="noStrike">
              <a:latin typeface="Arial"/>
              <a:ea typeface="Arial"/>
              <a:cs typeface="Arial"/>
              <a:sym typeface="Arial"/>
            </a:endParaRPr>
          </a:p>
          <a:p>
            <a:pPr indent="0" lvl="0" marL="0" marR="0" rtl="0" algn="l">
              <a:lnSpc>
                <a:spcPct val="110000"/>
              </a:lnSpc>
              <a:spcBef>
                <a:spcPts val="1400"/>
              </a:spcBef>
              <a:spcAft>
                <a:spcPts val="0"/>
              </a:spcAft>
              <a:buNone/>
            </a:pPr>
            <a:r>
              <a:t/>
            </a:r>
            <a:endParaRPr b="0" sz="2300" strike="noStrike">
              <a:latin typeface="Arial"/>
              <a:ea typeface="Arial"/>
              <a:cs typeface="Arial"/>
              <a:sym typeface="Arial"/>
            </a:endParaRPr>
          </a:p>
        </p:txBody>
      </p:sp>
      <p:sp>
        <p:nvSpPr>
          <p:cNvPr id="422" name="Google Shape;422;p58"/>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9"/>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COMPARATIVE RESULTS</a:t>
            </a:r>
            <a:endParaRPr b="0" sz="5400" strike="noStrike">
              <a:latin typeface="Arial"/>
              <a:ea typeface="Arial"/>
              <a:cs typeface="Arial"/>
              <a:sym typeface="Arial"/>
            </a:endParaRPr>
          </a:p>
        </p:txBody>
      </p:sp>
      <p:sp>
        <p:nvSpPr>
          <p:cNvPr id="428" name="Google Shape;428;p59"/>
          <p:cNvSpPr/>
          <p:nvPr/>
        </p:nvSpPr>
        <p:spPr>
          <a:xfrm>
            <a:off x="1097280" y="2108160"/>
            <a:ext cx="10057680" cy="3760200"/>
          </a:xfrm>
          <a:prstGeom prst="rect">
            <a:avLst/>
          </a:prstGeom>
          <a:noFill/>
          <a:ln>
            <a:noFill/>
          </a:ln>
        </p:spPr>
        <p:txBody>
          <a:bodyPr anchorCtr="0" anchor="t" bIns="45000" lIns="0" spcFirstLastPara="1" rIns="0" wrap="square" tIns="45000">
            <a:noAutofit/>
          </a:bodyPr>
          <a:lstStyle/>
          <a:p>
            <a:pPr indent="-146050" lvl="0" marL="91440" marR="0" rtl="0" algn="l">
              <a:lnSpc>
                <a:spcPct val="110000"/>
              </a:lnSpc>
              <a:spcBef>
                <a:spcPts val="0"/>
              </a:spcBef>
              <a:spcAft>
                <a:spcPts val="0"/>
              </a:spcAft>
              <a:buClr>
                <a:srgbClr val="E77C29"/>
              </a:buClr>
              <a:buSzPts val="2300"/>
              <a:buFont typeface="Calibri"/>
              <a:buChar char=" "/>
            </a:pPr>
            <a:r>
              <a:rPr b="0" lang="en-US" sz="2300" strike="noStrike">
                <a:solidFill>
                  <a:srgbClr val="404040"/>
                </a:solidFill>
                <a:latin typeface="Twentieth Century"/>
                <a:ea typeface="Twentieth Century"/>
                <a:cs typeface="Twentieth Century"/>
                <a:sym typeface="Twentieth Century"/>
              </a:rPr>
              <a:t>Prefer Adam when memory is limited, but time is unconstrained, and tuning hyperparameters for moment estimation, learning rate not a problem, especially for large images</a:t>
            </a:r>
            <a:endParaRPr b="0" sz="2300"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Calibri"/>
              <a:buChar char=" "/>
            </a:pPr>
            <a:r>
              <a:rPr b="0" lang="en-US" sz="2300" strike="noStrike">
                <a:solidFill>
                  <a:srgbClr val="404040"/>
                </a:solidFill>
                <a:latin typeface="Twentieth Century"/>
                <a:ea typeface="Twentieth Century"/>
                <a:cs typeface="Twentieth Century"/>
                <a:sym typeface="Twentieth Century"/>
              </a:rPr>
              <a:t>Prefer LBFGS when image quality is the priority, memory usage is not a limiting factor </a:t>
            </a:r>
            <a:endParaRPr b="0" sz="2300"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Calibri"/>
              <a:buChar char=" "/>
            </a:pPr>
            <a:r>
              <a:rPr b="0" lang="en-US" sz="2300" strike="noStrike">
                <a:solidFill>
                  <a:srgbClr val="404040"/>
                </a:solidFill>
                <a:latin typeface="Twentieth Century"/>
                <a:ea typeface="Twentieth Century"/>
                <a:cs typeface="Twentieth Century"/>
                <a:sym typeface="Twentieth Century"/>
              </a:rPr>
              <a:t>Adam has special use case in tensorflow implementation with recording intermediary outputs</a:t>
            </a:r>
            <a:endParaRPr b="0" sz="2300" strike="noStrike">
              <a:latin typeface="Arial"/>
              <a:ea typeface="Arial"/>
              <a:cs typeface="Arial"/>
              <a:sym typeface="Arial"/>
            </a:endParaRPr>
          </a:p>
          <a:p>
            <a:pPr indent="0" lvl="0" marL="0" marR="0" rtl="0" algn="l">
              <a:lnSpc>
                <a:spcPct val="110000"/>
              </a:lnSpc>
              <a:spcBef>
                <a:spcPts val="1400"/>
              </a:spcBef>
              <a:spcAft>
                <a:spcPts val="0"/>
              </a:spcAft>
              <a:buNone/>
            </a:pPr>
            <a:r>
              <a:t/>
            </a:r>
            <a:endParaRPr b="0" sz="2300" strike="noStrike">
              <a:latin typeface="Arial"/>
              <a:ea typeface="Arial"/>
              <a:cs typeface="Arial"/>
              <a:sym typeface="Arial"/>
            </a:endParaRPr>
          </a:p>
        </p:txBody>
      </p:sp>
      <p:sp>
        <p:nvSpPr>
          <p:cNvPr id="429" name="Google Shape;429;p59"/>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0"/>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BONUS DOGS </a:t>
            </a:r>
            <a:r>
              <a:rPr b="0" lang="en-US" sz="2800" strike="noStrike">
                <a:solidFill>
                  <a:srgbClr val="404040"/>
                </a:solidFill>
                <a:latin typeface="Twentieth Century"/>
                <a:ea typeface="Twentieth Century"/>
                <a:cs typeface="Twentieth Century"/>
                <a:sym typeface="Twentieth Century"/>
              </a:rPr>
              <a:t>(512x512)</a:t>
            </a:r>
            <a:endParaRPr b="0" sz="2800" strike="noStrike">
              <a:latin typeface="Arial"/>
              <a:ea typeface="Arial"/>
              <a:cs typeface="Arial"/>
              <a:sym typeface="Arial"/>
            </a:endParaRPr>
          </a:p>
        </p:txBody>
      </p:sp>
      <p:sp>
        <p:nvSpPr>
          <p:cNvPr id="435" name="Google Shape;435;p60"/>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436" name="Google Shape;436;p60"/>
          <p:cNvPicPr preferRelativeResize="0"/>
          <p:nvPr/>
        </p:nvPicPr>
        <p:blipFill rotWithShape="1">
          <a:blip r:embed="rId3">
            <a:alphaModFix/>
          </a:blip>
          <a:srcRect b="0" l="0" r="0" t="0"/>
          <a:stretch/>
        </p:blipFill>
        <p:spPr>
          <a:xfrm>
            <a:off x="1266480" y="1946160"/>
            <a:ext cx="3113280" cy="4151160"/>
          </a:xfrm>
          <a:prstGeom prst="rect">
            <a:avLst/>
          </a:prstGeom>
          <a:noFill/>
          <a:ln>
            <a:noFill/>
          </a:ln>
        </p:spPr>
      </p:pic>
      <p:pic>
        <p:nvPicPr>
          <p:cNvPr id="437" name="Google Shape;437;p60"/>
          <p:cNvPicPr preferRelativeResize="0"/>
          <p:nvPr/>
        </p:nvPicPr>
        <p:blipFill rotWithShape="1">
          <a:blip r:embed="rId4">
            <a:alphaModFix/>
          </a:blip>
          <a:srcRect b="0" l="0" r="0" t="0"/>
          <a:stretch/>
        </p:blipFill>
        <p:spPr>
          <a:xfrm>
            <a:off x="4380480" y="1946160"/>
            <a:ext cx="3113280" cy="4151160"/>
          </a:xfrm>
          <a:prstGeom prst="rect">
            <a:avLst/>
          </a:prstGeom>
          <a:noFill/>
          <a:ln>
            <a:noFill/>
          </a:ln>
        </p:spPr>
      </p:pic>
      <p:pic>
        <p:nvPicPr>
          <p:cNvPr id="438" name="Google Shape;438;p60"/>
          <p:cNvPicPr preferRelativeResize="0"/>
          <p:nvPr/>
        </p:nvPicPr>
        <p:blipFill rotWithShape="1">
          <a:blip r:embed="rId5">
            <a:alphaModFix/>
          </a:blip>
          <a:srcRect b="0" l="0" r="0" t="0"/>
          <a:stretch/>
        </p:blipFill>
        <p:spPr>
          <a:xfrm>
            <a:off x="7493760" y="1920240"/>
            <a:ext cx="3113280" cy="41511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1"/>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BONUS DOGS </a:t>
            </a:r>
            <a:r>
              <a:rPr b="0" lang="en-US" sz="2800" strike="noStrike">
                <a:solidFill>
                  <a:srgbClr val="404040"/>
                </a:solidFill>
                <a:latin typeface="Twentieth Century"/>
                <a:ea typeface="Twentieth Century"/>
                <a:cs typeface="Twentieth Century"/>
                <a:sym typeface="Twentieth Century"/>
              </a:rPr>
              <a:t>(512x512)</a:t>
            </a:r>
            <a:endParaRPr b="0" sz="2800" strike="noStrike">
              <a:latin typeface="Arial"/>
              <a:ea typeface="Arial"/>
              <a:cs typeface="Arial"/>
              <a:sym typeface="Arial"/>
            </a:endParaRPr>
          </a:p>
        </p:txBody>
      </p:sp>
      <p:sp>
        <p:nvSpPr>
          <p:cNvPr id="444" name="Google Shape;444;p61"/>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445" name="Google Shape;445;p61"/>
          <p:cNvPicPr preferRelativeResize="0"/>
          <p:nvPr/>
        </p:nvPicPr>
        <p:blipFill rotWithShape="1">
          <a:blip r:embed="rId3">
            <a:alphaModFix/>
          </a:blip>
          <a:srcRect b="0" l="0" r="0" t="0"/>
          <a:stretch/>
        </p:blipFill>
        <p:spPr>
          <a:xfrm>
            <a:off x="1266480" y="1946160"/>
            <a:ext cx="3113280" cy="4151160"/>
          </a:xfrm>
          <a:prstGeom prst="rect">
            <a:avLst/>
          </a:prstGeom>
          <a:noFill/>
          <a:ln>
            <a:noFill/>
          </a:ln>
        </p:spPr>
      </p:pic>
      <p:pic>
        <p:nvPicPr>
          <p:cNvPr id="446" name="Google Shape;446;p61"/>
          <p:cNvPicPr preferRelativeResize="0"/>
          <p:nvPr/>
        </p:nvPicPr>
        <p:blipFill rotWithShape="1">
          <a:blip r:embed="rId4">
            <a:alphaModFix/>
          </a:blip>
          <a:srcRect b="0" l="0" r="0" t="0"/>
          <a:stretch/>
        </p:blipFill>
        <p:spPr>
          <a:xfrm>
            <a:off x="4379760" y="1919520"/>
            <a:ext cx="2743560" cy="3658320"/>
          </a:xfrm>
          <a:prstGeom prst="rect">
            <a:avLst/>
          </a:prstGeom>
          <a:noFill/>
          <a:ln>
            <a:noFill/>
          </a:ln>
        </p:spPr>
      </p:pic>
      <p:pic>
        <p:nvPicPr>
          <p:cNvPr id="447" name="Google Shape;447;p61"/>
          <p:cNvPicPr preferRelativeResize="0"/>
          <p:nvPr/>
        </p:nvPicPr>
        <p:blipFill rotWithShape="1">
          <a:blip r:embed="rId5">
            <a:alphaModFix/>
          </a:blip>
          <a:srcRect b="0" l="0" r="0" t="0"/>
          <a:stretch/>
        </p:blipFill>
        <p:spPr>
          <a:xfrm>
            <a:off x="7123320" y="1919520"/>
            <a:ext cx="2743560" cy="3658320"/>
          </a:xfrm>
          <a:prstGeom prst="rect">
            <a:avLst/>
          </a:prstGeom>
          <a:noFill/>
          <a:ln>
            <a:noFill/>
          </a:ln>
        </p:spPr>
      </p:pic>
      <p:pic>
        <p:nvPicPr>
          <p:cNvPr id="448" name="Google Shape;448;p61"/>
          <p:cNvPicPr preferRelativeResize="0"/>
          <p:nvPr/>
        </p:nvPicPr>
        <p:blipFill rotWithShape="1">
          <a:blip r:embed="rId4">
            <a:alphaModFix/>
          </a:blip>
          <a:srcRect b="0" l="0" r="0" t="0"/>
          <a:stretch/>
        </p:blipFill>
        <p:spPr>
          <a:xfrm>
            <a:off x="4379760" y="1919520"/>
            <a:ext cx="3155040" cy="4206960"/>
          </a:xfrm>
          <a:prstGeom prst="rect">
            <a:avLst/>
          </a:prstGeom>
          <a:noFill/>
          <a:ln>
            <a:noFill/>
          </a:ln>
        </p:spPr>
      </p:pic>
      <p:pic>
        <p:nvPicPr>
          <p:cNvPr id="449" name="Google Shape;449;p61"/>
          <p:cNvPicPr preferRelativeResize="0"/>
          <p:nvPr/>
        </p:nvPicPr>
        <p:blipFill rotWithShape="1">
          <a:blip r:embed="rId5">
            <a:alphaModFix/>
          </a:blip>
          <a:srcRect b="0" l="0" r="0" t="0"/>
          <a:stretch/>
        </p:blipFill>
        <p:spPr>
          <a:xfrm>
            <a:off x="7534800" y="1919520"/>
            <a:ext cx="3155040" cy="42069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2"/>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BONUS DOGS </a:t>
            </a:r>
            <a:r>
              <a:rPr b="0" lang="en-US" sz="2800" strike="noStrike">
                <a:solidFill>
                  <a:srgbClr val="404040"/>
                </a:solidFill>
                <a:latin typeface="Twentieth Century"/>
                <a:ea typeface="Twentieth Century"/>
                <a:cs typeface="Twentieth Century"/>
                <a:sym typeface="Twentieth Century"/>
              </a:rPr>
              <a:t>(512x512)</a:t>
            </a:r>
            <a:endParaRPr b="0" sz="2800" strike="noStrike">
              <a:latin typeface="Arial"/>
              <a:ea typeface="Arial"/>
              <a:cs typeface="Arial"/>
              <a:sym typeface="Arial"/>
            </a:endParaRPr>
          </a:p>
        </p:txBody>
      </p:sp>
      <p:sp>
        <p:nvSpPr>
          <p:cNvPr id="455" name="Google Shape;455;p62"/>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456" name="Google Shape;456;p62"/>
          <p:cNvPicPr preferRelativeResize="0"/>
          <p:nvPr/>
        </p:nvPicPr>
        <p:blipFill rotWithShape="1">
          <a:blip r:embed="rId3">
            <a:alphaModFix/>
          </a:blip>
          <a:srcRect b="0" l="0" r="0" t="0"/>
          <a:stretch/>
        </p:blipFill>
        <p:spPr>
          <a:xfrm>
            <a:off x="1266480" y="1946160"/>
            <a:ext cx="3113280" cy="4151160"/>
          </a:xfrm>
          <a:prstGeom prst="rect">
            <a:avLst/>
          </a:prstGeom>
          <a:noFill/>
          <a:ln>
            <a:noFill/>
          </a:ln>
        </p:spPr>
      </p:pic>
      <p:pic>
        <p:nvPicPr>
          <p:cNvPr id="457" name="Google Shape;457;p62"/>
          <p:cNvPicPr preferRelativeResize="0"/>
          <p:nvPr/>
        </p:nvPicPr>
        <p:blipFill rotWithShape="1">
          <a:blip r:embed="rId4">
            <a:alphaModFix/>
          </a:blip>
          <a:srcRect b="0" l="0" r="0" t="0"/>
          <a:stretch/>
        </p:blipFill>
        <p:spPr>
          <a:xfrm>
            <a:off x="4379760" y="1944360"/>
            <a:ext cx="3113640" cy="4151520"/>
          </a:xfrm>
          <a:prstGeom prst="rect">
            <a:avLst/>
          </a:prstGeom>
          <a:noFill/>
          <a:ln>
            <a:noFill/>
          </a:ln>
        </p:spPr>
      </p:pic>
      <p:pic>
        <p:nvPicPr>
          <p:cNvPr id="458" name="Google Shape;458;p62"/>
          <p:cNvPicPr preferRelativeResize="0"/>
          <p:nvPr/>
        </p:nvPicPr>
        <p:blipFill rotWithShape="1">
          <a:blip r:embed="rId5">
            <a:alphaModFix/>
          </a:blip>
          <a:srcRect b="0" l="0" r="0" t="0"/>
          <a:stretch/>
        </p:blipFill>
        <p:spPr>
          <a:xfrm>
            <a:off x="7493400" y="1944360"/>
            <a:ext cx="3113640" cy="41515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3"/>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BONUS DOGS </a:t>
            </a:r>
            <a:r>
              <a:rPr b="0" lang="en-US" sz="2800" strike="noStrike">
                <a:solidFill>
                  <a:srgbClr val="404040"/>
                </a:solidFill>
                <a:latin typeface="Twentieth Century"/>
                <a:ea typeface="Twentieth Century"/>
                <a:cs typeface="Twentieth Century"/>
                <a:sym typeface="Twentieth Century"/>
              </a:rPr>
              <a:t>(512x512)</a:t>
            </a:r>
            <a:endParaRPr b="0" sz="2800" strike="noStrike">
              <a:latin typeface="Arial"/>
              <a:ea typeface="Arial"/>
              <a:cs typeface="Arial"/>
              <a:sym typeface="Arial"/>
            </a:endParaRPr>
          </a:p>
        </p:txBody>
      </p:sp>
      <p:sp>
        <p:nvSpPr>
          <p:cNvPr id="464" name="Google Shape;464;p63"/>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465" name="Google Shape;465;p63"/>
          <p:cNvPicPr preferRelativeResize="0"/>
          <p:nvPr/>
        </p:nvPicPr>
        <p:blipFill rotWithShape="1">
          <a:blip r:embed="rId3">
            <a:alphaModFix/>
          </a:blip>
          <a:srcRect b="0" l="0" r="0" t="0"/>
          <a:stretch/>
        </p:blipFill>
        <p:spPr>
          <a:xfrm>
            <a:off x="1266480" y="1946160"/>
            <a:ext cx="3113280" cy="4151160"/>
          </a:xfrm>
          <a:prstGeom prst="rect">
            <a:avLst/>
          </a:prstGeom>
          <a:noFill/>
          <a:ln>
            <a:noFill/>
          </a:ln>
        </p:spPr>
      </p:pic>
      <p:pic>
        <p:nvPicPr>
          <p:cNvPr id="466" name="Google Shape;466;p63"/>
          <p:cNvPicPr preferRelativeResize="0"/>
          <p:nvPr/>
        </p:nvPicPr>
        <p:blipFill rotWithShape="1">
          <a:blip r:embed="rId4">
            <a:alphaModFix/>
          </a:blip>
          <a:srcRect b="0" l="0" r="0" t="0"/>
          <a:stretch/>
        </p:blipFill>
        <p:spPr>
          <a:xfrm>
            <a:off x="4379760" y="1943280"/>
            <a:ext cx="3115440" cy="4154040"/>
          </a:xfrm>
          <a:prstGeom prst="rect">
            <a:avLst/>
          </a:prstGeom>
          <a:noFill/>
          <a:ln>
            <a:noFill/>
          </a:ln>
        </p:spPr>
      </p:pic>
      <p:pic>
        <p:nvPicPr>
          <p:cNvPr id="467" name="Google Shape;467;p63"/>
          <p:cNvPicPr preferRelativeResize="0"/>
          <p:nvPr/>
        </p:nvPicPr>
        <p:blipFill rotWithShape="1">
          <a:blip r:embed="rId5">
            <a:alphaModFix/>
          </a:blip>
          <a:srcRect b="0" l="0" r="0" t="0"/>
          <a:stretch/>
        </p:blipFill>
        <p:spPr>
          <a:xfrm>
            <a:off x="7491600" y="1943280"/>
            <a:ext cx="3115440" cy="41540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4"/>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BONUS DOGS </a:t>
            </a:r>
            <a:r>
              <a:rPr b="0" lang="en-US" sz="2800" strike="noStrike">
                <a:solidFill>
                  <a:srgbClr val="404040"/>
                </a:solidFill>
                <a:latin typeface="Twentieth Century"/>
                <a:ea typeface="Twentieth Century"/>
                <a:cs typeface="Twentieth Century"/>
                <a:sym typeface="Twentieth Century"/>
              </a:rPr>
              <a:t>(512x512)</a:t>
            </a:r>
            <a:endParaRPr b="0" sz="2800" strike="noStrike">
              <a:latin typeface="Arial"/>
              <a:ea typeface="Arial"/>
              <a:cs typeface="Arial"/>
              <a:sym typeface="Arial"/>
            </a:endParaRPr>
          </a:p>
        </p:txBody>
      </p:sp>
      <p:sp>
        <p:nvSpPr>
          <p:cNvPr id="473" name="Google Shape;473;p64"/>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pic>
        <p:nvPicPr>
          <p:cNvPr id="474" name="Google Shape;474;p64"/>
          <p:cNvPicPr preferRelativeResize="0"/>
          <p:nvPr/>
        </p:nvPicPr>
        <p:blipFill rotWithShape="1">
          <a:blip r:embed="rId3">
            <a:alphaModFix/>
          </a:blip>
          <a:srcRect b="0" l="0" r="0" t="0"/>
          <a:stretch/>
        </p:blipFill>
        <p:spPr>
          <a:xfrm>
            <a:off x="1266480" y="1946160"/>
            <a:ext cx="3113280" cy="4151160"/>
          </a:xfrm>
          <a:prstGeom prst="rect">
            <a:avLst/>
          </a:prstGeom>
          <a:noFill/>
          <a:ln>
            <a:noFill/>
          </a:ln>
        </p:spPr>
      </p:pic>
      <p:pic>
        <p:nvPicPr>
          <p:cNvPr id="475" name="Google Shape;475;p64"/>
          <p:cNvPicPr preferRelativeResize="0"/>
          <p:nvPr/>
        </p:nvPicPr>
        <p:blipFill rotWithShape="1">
          <a:blip r:embed="rId4">
            <a:alphaModFix/>
          </a:blip>
          <a:srcRect b="0" l="0" r="0" t="0"/>
          <a:stretch/>
        </p:blipFill>
        <p:spPr>
          <a:xfrm>
            <a:off x="4572360" y="1828800"/>
            <a:ext cx="3565800" cy="4268520"/>
          </a:xfrm>
          <a:prstGeom prst="rect">
            <a:avLst/>
          </a:prstGeom>
          <a:noFill/>
          <a:ln>
            <a:noFill/>
          </a:ln>
        </p:spPr>
      </p:pic>
      <p:pic>
        <p:nvPicPr>
          <p:cNvPr id="476" name="Google Shape;476;p64"/>
          <p:cNvPicPr preferRelativeResize="0"/>
          <p:nvPr/>
        </p:nvPicPr>
        <p:blipFill rotWithShape="1">
          <a:blip r:embed="rId5">
            <a:alphaModFix/>
          </a:blip>
          <a:srcRect b="0" l="0" r="0" t="0"/>
          <a:stretch/>
        </p:blipFill>
        <p:spPr>
          <a:xfrm>
            <a:off x="8321040" y="1920240"/>
            <a:ext cx="2925720" cy="4114800"/>
          </a:xfrm>
          <a:prstGeom prst="rect">
            <a:avLst/>
          </a:prstGeom>
          <a:noFill/>
          <a:ln>
            <a:noFill/>
          </a:ln>
        </p:spPr>
      </p:pic>
      <p:pic>
        <p:nvPicPr>
          <p:cNvPr id="477" name="Google Shape;477;p64"/>
          <p:cNvPicPr preferRelativeResize="0"/>
          <p:nvPr/>
        </p:nvPicPr>
        <p:blipFill rotWithShape="1">
          <a:blip r:embed="rId5">
            <a:alphaModFix/>
          </a:blip>
          <a:srcRect b="0" l="0" r="0" t="0"/>
          <a:stretch/>
        </p:blipFill>
        <p:spPr>
          <a:xfrm>
            <a:off x="8321040" y="1920240"/>
            <a:ext cx="3017520" cy="4114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lang="en-US" sz="5400" strike="noStrike">
                <a:solidFill>
                  <a:srgbClr val="404040"/>
                </a:solidFill>
                <a:latin typeface="Twentieth Century"/>
                <a:ea typeface="Twentieth Century"/>
                <a:cs typeface="Twentieth Century"/>
                <a:sym typeface="Twentieth Century"/>
              </a:rPr>
              <a:t>Resources</a:t>
            </a:r>
            <a:endParaRPr b="0" sz="5400" strike="noStrike">
              <a:latin typeface="Arial"/>
              <a:ea typeface="Arial"/>
              <a:cs typeface="Arial"/>
              <a:sym typeface="Arial"/>
            </a:endParaRPr>
          </a:p>
        </p:txBody>
      </p:sp>
      <p:sp>
        <p:nvSpPr>
          <p:cNvPr id="483" name="Google Shape;483;p65"/>
          <p:cNvSpPr/>
          <p:nvPr/>
        </p:nvSpPr>
        <p:spPr>
          <a:xfrm>
            <a:off x="1097280" y="2108160"/>
            <a:ext cx="10057680" cy="3760200"/>
          </a:xfrm>
          <a:prstGeom prst="rect">
            <a:avLst/>
          </a:prstGeom>
          <a:noFill/>
          <a:ln>
            <a:noFill/>
          </a:ln>
        </p:spPr>
        <p:txBody>
          <a:bodyPr anchorCtr="0" anchor="t" bIns="45000" lIns="0" spcFirstLastPara="1" rIns="0" wrap="square" tIns="45000">
            <a:noAutofit/>
          </a:bodyPr>
          <a:lstStyle/>
          <a:p>
            <a:pPr indent="-90719" lvl="0" marL="91440" marR="0" rtl="0" algn="l">
              <a:lnSpc>
                <a:spcPct val="110000"/>
              </a:lnSpc>
              <a:spcBef>
                <a:spcPts val="0"/>
              </a:spcBef>
              <a:spcAft>
                <a:spcPts val="0"/>
              </a:spcAft>
              <a:buClr>
                <a:srgbClr val="E77C29"/>
              </a:buClr>
              <a:buSzPts val="1200"/>
              <a:buFont typeface="Arial"/>
              <a:buChar char="•"/>
            </a:pPr>
            <a:r>
              <a:rPr b="0" lang="en-US" sz="1200" strike="noStrike">
                <a:solidFill>
                  <a:srgbClr val="404040"/>
                </a:solidFill>
                <a:latin typeface="Twentieth Century"/>
                <a:ea typeface="Twentieth Century"/>
                <a:cs typeface="Twentieth Century"/>
                <a:sym typeface="Twentieth Century"/>
              </a:rPr>
              <a:t>C. Zhu, R. H. Byrd, P. Lu, and J. Nocedal. Algorithm 778: L-BFGS-B: Fortran subroutines for large-scale boundconstrained optimization. ACM Transactions on Mathematical Software (TOMS), 23(4):550–560, 1997.</a:t>
            </a:r>
            <a:endParaRPr b="0" sz="1200" strike="noStrike">
              <a:latin typeface="Arial"/>
              <a:ea typeface="Arial"/>
              <a:cs typeface="Arial"/>
              <a:sym typeface="Arial"/>
            </a:endParaRPr>
          </a:p>
          <a:p>
            <a:pPr indent="-90719" lvl="0" marL="91440" marR="0" rtl="0" algn="l">
              <a:lnSpc>
                <a:spcPct val="110000"/>
              </a:lnSpc>
              <a:spcBef>
                <a:spcPts val="1400"/>
              </a:spcBef>
              <a:spcAft>
                <a:spcPts val="0"/>
              </a:spcAft>
              <a:buClr>
                <a:srgbClr val="E77C29"/>
              </a:buClr>
              <a:buSzPts val="1200"/>
              <a:buFont typeface="Arial"/>
              <a:buChar char="•"/>
            </a:pPr>
            <a:r>
              <a:rPr b="1" lang="en-US" sz="1200" u="sng" strike="noStrike">
                <a:solidFill>
                  <a:schemeClr val="hlink"/>
                </a:solidFill>
                <a:latin typeface="Twentieth Century"/>
                <a:ea typeface="Twentieth Century"/>
                <a:cs typeface="Twentieth Century"/>
                <a:sym typeface="Twentieth Century"/>
                <a:hlinkClick r:id="rId3"/>
              </a:rPr>
              <a:t>A Neural Algorithm of Artistic Style</a:t>
            </a:r>
            <a:endParaRPr b="0" sz="1200" strike="noStrike">
              <a:latin typeface="Arial"/>
              <a:ea typeface="Arial"/>
              <a:cs typeface="Arial"/>
              <a:sym typeface="Arial"/>
            </a:endParaRPr>
          </a:p>
          <a:p>
            <a:pPr indent="-90719" lvl="0" marL="91440" marR="0" rtl="0" algn="l">
              <a:lnSpc>
                <a:spcPct val="110000"/>
              </a:lnSpc>
              <a:spcBef>
                <a:spcPts val="1400"/>
              </a:spcBef>
              <a:spcAft>
                <a:spcPts val="0"/>
              </a:spcAft>
              <a:buClr>
                <a:srgbClr val="E77C29"/>
              </a:buClr>
              <a:buSzPts val="1200"/>
              <a:buFont typeface="Arial"/>
              <a:buChar char="•"/>
            </a:pPr>
            <a:r>
              <a:rPr b="0" lang="en-US" sz="1200" u="sng" strike="noStrike">
                <a:solidFill>
                  <a:schemeClr val="hlink"/>
                </a:solidFill>
                <a:latin typeface="Twentieth Century"/>
                <a:ea typeface="Twentieth Century"/>
                <a:cs typeface="Twentieth Century"/>
                <a:sym typeface="Twentieth Century"/>
                <a:hlinkClick r:id="rId4"/>
              </a:rPr>
              <a:t>Image Style Transfer Using Convolutional Neural Networks </a:t>
            </a:r>
            <a:endParaRPr b="0" sz="1200" strike="noStrike">
              <a:latin typeface="Arial"/>
              <a:ea typeface="Arial"/>
              <a:cs typeface="Arial"/>
              <a:sym typeface="Arial"/>
            </a:endParaRPr>
          </a:p>
          <a:p>
            <a:pPr indent="-90719" lvl="0" marL="91440" marR="0" rtl="0" algn="l">
              <a:lnSpc>
                <a:spcPct val="110000"/>
              </a:lnSpc>
              <a:spcBef>
                <a:spcPts val="1400"/>
              </a:spcBef>
              <a:spcAft>
                <a:spcPts val="0"/>
              </a:spcAft>
              <a:buClr>
                <a:srgbClr val="E77C29"/>
              </a:buClr>
              <a:buSzPts val="1200"/>
              <a:buFont typeface="Arial"/>
              <a:buChar char="•"/>
            </a:pPr>
            <a:r>
              <a:rPr b="0" lang="en-US" sz="1200" u="sng" strike="noStrike">
                <a:solidFill>
                  <a:schemeClr val="hlink"/>
                </a:solidFill>
                <a:latin typeface="Twentieth Century"/>
                <a:ea typeface="Twentieth Century"/>
                <a:cs typeface="Twentieth Century"/>
                <a:sym typeface="Twentieth Century"/>
                <a:hlinkClick r:id="rId5"/>
              </a:rPr>
              <a:t>Artistic Style Transfer with Convolutional Neural Network</a:t>
            </a:r>
            <a:endParaRPr b="0" sz="1200" strike="noStrike">
              <a:latin typeface="Arial"/>
              <a:ea typeface="Arial"/>
              <a:cs typeface="Arial"/>
              <a:sym typeface="Arial"/>
            </a:endParaRPr>
          </a:p>
          <a:p>
            <a:pPr indent="-90719" lvl="0" marL="91440" marR="0" rtl="0" algn="l">
              <a:lnSpc>
                <a:spcPct val="110000"/>
              </a:lnSpc>
              <a:spcBef>
                <a:spcPts val="1400"/>
              </a:spcBef>
              <a:spcAft>
                <a:spcPts val="0"/>
              </a:spcAft>
              <a:buClr>
                <a:srgbClr val="E77C29"/>
              </a:buClr>
              <a:buSzPts val="1200"/>
              <a:buFont typeface="Arial"/>
              <a:buChar char="•"/>
            </a:pPr>
            <a:r>
              <a:rPr b="0" lang="en-US" sz="1200" strike="noStrike">
                <a:solidFill>
                  <a:srgbClr val="404040"/>
                </a:solidFill>
                <a:latin typeface="Twentieth Century"/>
                <a:ea typeface="Twentieth Century"/>
                <a:cs typeface="Twentieth Century"/>
                <a:sym typeface="Twentieth Century"/>
              </a:rPr>
              <a:t>ADAM: </a:t>
            </a:r>
            <a:r>
              <a:rPr b="0" lang="en-US" sz="1200" u="sng" strike="noStrike">
                <a:solidFill>
                  <a:schemeClr val="hlink"/>
                </a:solidFill>
                <a:latin typeface="Twentieth Century"/>
                <a:ea typeface="Twentieth Century"/>
                <a:cs typeface="Twentieth Century"/>
                <a:sym typeface="Twentieth Century"/>
                <a:hlinkClick r:id="rId6"/>
              </a:rPr>
              <a:t>https://arxiv.org/pdf/1412.6980.pdf</a:t>
            </a:r>
            <a:r>
              <a:rPr b="0" lang="en-US" sz="1200" strike="noStrike">
                <a:solidFill>
                  <a:srgbClr val="404040"/>
                </a:solidFill>
                <a:latin typeface="Twentieth Century"/>
                <a:ea typeface="Twentieth Century"/>
                <a:cs typeface="Twentieth Century"/>
                <a:sym typeface="Twentieth Century"/>
              </a:rPr>
              <a:t> </a:t>
            </a:r>
            <a:endParaRPr b="0" sz="1200" strike="noStrike">
              <a:latin typeface="Arial"/>
              <a:ea typeface="Arial"/>
              <a:cs typeface="Arial"/>
              <a:sym typeface="Arial"/>
            </a:endParaRPr>
          </a:p>
          <a:p>
            <a:pPr indent="-90719" lvl="0" marL="91440" marR="0" rtl="0" algn="l">
              <a:lnSpc>
                <a:spcPct val="110000"/>
              </a:lnSpc>
              <a:spcBef>
                <a:spcPts val="1400"/>
              </a:spcBef>
              <a:spcAft>
                <a:spcPts val="0"/>
              </a:spcAft>
              <a:buClr>
                <a:srgbClr val="E77C29"/>
              </a:buClr>
              <a:buSzPts val="1200"/>
              <a:buFont typeface="Arial"/>
              <a:buChar char="•"/>
            </a:pPr>
            <a:r>
              <a:rPr b="0" lang="en-US" sz="1200" strike="noStrike">
                <a:solidFill>
                  <a:srgbClr val="404040"/>
                </a:solidFill>
                <a:latin typeface="Twentieth Century"/>
                <a:ea typeface="Twentieth Century"/>
                <a:cs typeface="Twentieth Century"/>
                <a:sym typeface="Twentieth Century"/>
              </a:rPr>
              <a:t>L-BFGS: </a:t>
            </a:r>
            <a:r>
              <a:rPr b="0" lang="en-US" sz="1200" u="sng" strike="noStrike">
                <a:solidFill>
                  <a:schemeClr val="hlink"/>
                </a:solidFill>
                <a:latin typeface="Twentieth Century"/>
                <a:ea typeface="Twentieth Century"/>
                <a:cs typeface="Twentieth Century"/>
                <a:sym typeface="Twentieth Century"/>
                <a:hlinkClick r:id="rId7"/>
              </a:rPr>
              <a:t>http://curtis.ml.cmu.edu/w/courses/index.php/L-BFGS</a:t>
            </a:r>
            <a:endParaRPr b="0" sz="1200" strike="noStrike">
              <a:latin typeface="Arial"/>
              <a:ea typeface="Arial"/>
              <a:cs typeface="Arial"/>
              <a:sym typeface="Arial"/>
            </a:endParaRPr>
          </a:p>
          <a:p>
            <a:pPr indent="0" lvl="0" marL="0" marR="0" rtl="0" algn="l">
              <a:lnSpc>
                <a:spcPct val="110000"/>
              </a:lnSpc>
              <a:spcBef>
                <a:spcPts val="1400"/>
              </a:spcBef>
              <a:spcAft>
                <a:spcPts val="0"/>
              </a:spcAft>
              <a:buNone/>
            </a:pPr>
            <a:r>
              <a:t/>
            </a:r>
            <a:endParaRPr b="0" sz="1200" strike="noStrike">
              <a:latin typeface="Arial"/>
              <a:ea typeface="Arial"/>
              <a:cs typeface="Arial"/>
              <a:sym typeface="Arial"/>
            </a:endParaRPr>
          </a:p>
        </p:txBody>
      </p:sp>
      <p:sp>
        <p:nvSpPr>
          <p:cNvPr id="484" name="Google Shape;484;p65"/>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lang="en-US" sz="900" strike="noStrike">
                <a:solidFill>
                  <a:srgbClr val="FFFFFF"/>
                </a:solidFill>
                <a:latin typeface="Twentieth Century"/>
                <a:ea typeface="Twentieth Century"/>
                <a:cs typeface="Twentieth Century"/>
                <a:sym typeface="Twentieth Century"/>
              </a:rPr>
              <a:t>‹#›</a:t>
            </a:fld>
            <a:endParaRPr b="0" sz="900"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What is Artistic Style Transfer?</a:t>
            </a:r>
            <a:endParaRPr b="0" i="0" sz="5400" u="none" cap="none" strike="noStrike">
              <a:latin typeface="Arial"/>
              <a:ea typeface="Arial"/>
              <a:cs typeface="Arial"/>
              <a:sym typeface="Arial"/>
            </a:endParaRPr>
          </a:p>
        </p:txBody>
      </p:sp>
      <p:sp>
        <p:nvSpPr>
          <p:cNvPr id="141" name="Google Shape;141;p30"/>
          <p:cNvSpPr/>
          <p:nvPr/>
        </p:nvSpPr>
        <p:spPr>
          <a:xfrm>
            <a:off x="1097280" y="2108160"/>
            <a:ext cx="10057680" cy="3760200"/>
          </a:xfrm>
          <a:prstGeom prst="rect">
            <a:avLst/>
          </a:prstGeom>
          <a:noFill/>
          <a:ln>
            <a:noFill/>
          </a:ln>
        </p:spPr>
        <p:txBody>
          <a:bodyPr anchorCtr="0" anchor="t" bIns="45000" lIns="0" spcFirstLastPara="1" rIns="0" wrap="square" tIns="45000">
            <a:noAutofit/>
          </a:bodyPr>
          <a:lstStyle/>
          <a:p>
            <a:pPr indent="-146050" lvl="0" marL="91440" marR="0" rtl="0" algn="l">
              <a:lnSpc>
                <a:spcPct val="110000"/>
              </a:lnSpc>
              <a:spcBef>
                <a:spcPts val="0"/>
              </a:spcBef>
              <a:spcAft>
                <a:spcPts val="0"/>
              </a:spcAft>
              <a:buClr>
                <a:srgbClr val="E77C29"/>
              </a:buClr>
              <a:buSzPts val="2300"/>
              <a:buFont typeface="Calibri"/>
              <a:buChar char=" "/>
            </a:pPr>
            <a:r>
              <a:rPr b="1" i="0" lang="en-US" sz="2300" u="none" cap="none" strike="noStrike">
                <a:solidFill>
                  <a:srgbClr val="404040"/>
                </a:solidFill>
                <a:latin typeface="Twentieth Century"/>
                <a:ea typeface="Twentieth Century"/>
                <a:cs typeface="Twentieth Century"/>
                <a:sym typeface="Twentieth Century"/>
              </a:rPr>
              <a:t>Why this works? </a:t>
            </a:r>
            <a:endParaRPr b="0" i="0" sz="2300" u="none" cap="none" strike="noStrike">
              <a:latin typeface="Arial"/>
              <a:ea typeface="Arial"/>
              <a:cs typeface="Arial"/>
              <a:sym typeface="Arial"/>
            </a:endParaRPr>
          </a:p>
          <a:p>
            <a:pPr indent="-182159" lvl="1" marL="384120" marR="0" rtl="0" algn="l">
              <a:lnSpc>
                <a:spcPct val="100000"/>
              </a:lnSpc>
              <a:spcBef>
                <a:spcPts val="402"/>
              </a:spcBef>
              <a:spcAft>
                <a:spcPts val="0"/>
              </a:spcAft>
              <a:buClr>
                <a:srgbClr val="404040"/>
              </a:buClr>
              <a:buSzPts val="2100"/>
              <a:buFont typeface="Calibri"/>
              <a:buChar char="◦"/>
            </a:pPr>
            <a:r>
              <a:rPr b="0" i="0" lang="en-US" sz="2100" u="none" cap="none" strike="noStrike">
                <a:solidFill>
                  <a:srgbClr val="404040"/>
                </a:solidFill>
                <a:latin typeface="Twentieth Century"/>
                <a:ea typeface="Twentieth Century"/>
                <a:cs typeface="Twentieth Century"/>
                <a:sym typeface="Twentieth Century"/>
              </a:rPr>
              <a:t>Using higher (deeper) layers of the image we are able to maintain the structure of the image without loosing its “meaning”.</a:t>
            </a:r>
            <a:endParaRPr b="0" i="0" sz="2100" u="none" cap="none" strike="noStrike">
              <a:latin typeface="Arial"/>
              <a:ea typeface="Arial"/>
              <a:cs typeface="Arial"/>
              <a:sym typeface="Arial"/>
            </a:endParaRPr>
          </a:p>
          <a:p>
            <a:pPr indent="-182159" lvl="1" marL="384120" marR="0" rtl="0" algn="l">
              <a:lnSpc>
                <a:spcPct val="100000"/>
              </a:lnSpc>
              <a:spcBef>
                <a:spcPts val="601"/>
              </a:spcBef>
              <a:spcAft>
                <a:spcPts val="0"/>
              </a:spcAft>
              <a:buClr>
                <a:srgbClr val="404040"/>
              </a:buClr>
              <a:buSzPts val="2100"/>
              <a:buFont typeface="Calibri"/>
              <a:buChar char="◦"/>
            </a:pPr>
            <a:r>
              <a:rPr b="0" i="0" lang="en-US" sz="2100" u="none" cap="none" strike="noStrike">
                <a:solidFill>
                  <a:srgbClr val="404040"/>
                </a:solidFill>
                <a:latin typeface="Twentieth Century"/>
                <a:ea typeface="Twentieth Century"/>
                <a:cs typeface="Twentieth Century"/>
                <a:sym typeface="Twentieth Century"/>
              </a:rPr>
              <a:t>This let to perform a blending with the style where deformation occurs, but the structure of the image is maintained.</a:t>
            </a:r>
            <a:endParaRPr b="0" i="0" sz="2100" u="none" cap="none" strike="noStrike">
              <a:latin typeface="Arial"/>
              <a:ea typeface="Arial"/>
              <a:cs typeface="Arial"/>
              <a:sym typeface="Arial"/>
            </a:endParaRPr>
          </a:p>
          <a:p>
            <a:pPr indent="-182159" lvl="1" marL="384120" marR="0" rtl="0" algn="l">
              <a:lnSpc>
                <a:spcPct val="100000"/>
              </a:lnSpc>
              <a:spcBef>
                <a:spcPts val="601"/>
              </a:spcBef>
              <a:spcAft>
                <a:spcPts val="0"/>
              </a:spcAft>
              <a:buClr>
                <a:srgbClr val="404040"/>
              </a:buClr>
              <a:buSzPts val="2100"/>
              <a:buFont typeface="Calibri"/>
              <a:buChar char="◦"/>
            </a:pPr>
            <a:r>
              <a:rPr b="0" i="0" lang="en-US" sz="2100" u="none" cap="none" strike="noStrike">
                <a:solidFill>
                  <a:srgbClr val="404040"/>
                </a:solidFill>
                <a:latin typeface="Twentieth Century"/>
                <a:ea typeface="Twentieth Century"/>
                <a:cs typeface="Twentieth Century"/>
                <a:sym typeface="Twentieth Century"/>
              </a:rPr>
              <a:t>The main point is that using NN we can filter out from an image its deep semantic meaning.</a:t>
            </a:r>
            <a:endParaRPr b="0" i="0" sz="2100" u="none" cap="none" strike="noStrike">
              <a:latin typeface="Arial"/>
              <a:ea typeface="Arial"/>
              <a:cs typeface="Arial"/>
              <a:sym typeface="Arial"/>
            </a:endParaRPr>
          </a:p>
        </p:txBody>
      </p:sp>
      <p:sp>
        <p:nvSpPr>
          <p:cNvPr id="142" name="Google Shape;142;p30"/>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p:nvPr/>
        </p:nvSpPr>
        <p:spPr>
          <a:xfrm>
            <a:off x="109728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CNN </a:t>
            </a:r>
            <a:r>
              <a:rPr b="0" i="0" lang="en-US" sz="2800" u="none" cap="none" strike="noStrike">
                <a:solidFill>
                  <a:srgbClr val="404040"/>
                </a:solidFill>
                <a:latin typeface="Twentieth Century"/>
                <a:ea typeface="Twentieth Century"/>
                <a:cs typeface="Twentieth Century"/>
                <a:sym typeface="Twentieth Century"/>
              </a:rPr>
              <a:t>(</a:t>
            </a:r>
            <a:r>
              <a:rPr b="1" i="0" lang="en-US" sz="2800" u="none" cap="none" strike="noStrike">
                <a:solidFill>
                  <a:srgbClr val="404040"/>
                </a:solidFill>
                <a:latin typeface="Twentieth Century"/>
                <a:ea typeface="Twentieth Century"/>
                <a:cs typeface="Twentieth Century"/>
                <a:sym typeface="Twentieth Century"/>
              </a:rPr>
              <a:t>Convolutional Neural Network</a:t>
            </a:r>
            <a:r>
              <a:rPr b="0" i="0" lang="en-US" sz="2800" u="none" cap="none" strike="noStrike">
                <a:solidFill>
                  <a:srgbClr val="404040"/>
                </a:solidFill>
                <a:latin typeface="Twentieth Century"/>
                <a:ea typeface="Twentieth Century"/>
                <a:cs typeface="Twentieth Century"/>
                <a:sym typeface="Twentieth Century"/>
              </a:rPr>
              <a:t> )</a:t>
            </a:r>
            <a:endParaRPr b="0" i="0" sz="2800" u="none" cap="none" strike="noStrike">
              <a:latin typeface="Arial"/>
              <a:ea typeface="Arial"/>
              <a:cs typeface="Arial"/>
              <a:sym typeface="Arial"/>
            </a:endParaRPr>
          </a:p>
        </p:txBody>
      </p:sp>
      <p:sp>
        <p:nvSpPr>
          <p:cNvPr id="148" name="Google Shape;148;p31"/>
          <p:cNvSpPr/>
          <p:nvPr/>
        </p:nvSpPr>
        <p:spPr>
          <a:xfrm>
            <a:off x="1097280" y="2108160"/>
            <a:ext cx="10057680" cy="3760200"/>
          </a:xfrm>
          <a:prstGeom prst="rect">
            <a:avLst/>
          </a:prstGeom>
          <a:noFill/>
          <a:ln>
            <a:noFill/>
          </a:ln>
        </p:spPr>
        <p:txBody>
          <a:bodyPr anchorCtr="0" anchor="t" bIns="45000" lIns="0" spcFirstLastPara="1" rIns="0" wrap="square" tIns="45000">
            <a:noAutofit/>
          </a:bodyPr>
          <a:lstStyle/>
          <a:p>
            <a:pPr indent="-146050" lvl="0" marL="91440" marR="0" rtl="0" algn="l">
              <a:lnSpc>
                <a:spcPct val="110000"/>
              </a:lnSpc>
              <a:spcBef>
                <a:spcPts val="0"/>
              </a:spcBef>
              <a:spcAft>
                <a:spcPts val="0"/>
              </a:spcAft>
              <a:buClr>
                <a:srgbClr val="E77C29"/>
              </a:buClr>
              <a:buSzPts val="2300"/>
              <a:buFont typeface="Arial"/>
              <a:buChar char="•"/>
            </a:pPr>
            <a:r>
              <a:rPr b="0" i="0" lang="en-US" sz="2300" u="none" cap="none" strike="noStrike">
                <a:solidFill>
                  <a:srgbClr val="404040"/>
                </a:solidFill>
                <a:latin typeface="Twentieth Century"/>
                <a:ea typeface="Twentieth Century"/>
                <a:cs typeface="Twentieth Century"/>
                <a:sym typeface="Twentieth Century"/>
              </a:rPr>
              <a:t> The CNN is a class of deep neural networks used to analyze images.</a:t>
            </a:r>
            <a:endParaRPr b="0" i="0" sz="2300" u="none" cap="none"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Arial"/>
              <a:buChar char="•"/>
            </a:pPr>
            <a:r>
              <a:rPr b="0" i="0" lang="en-US" sz="2300" u="none" cap="none" strike="noStrike">
                <a:solidFill>
                  <a:srgbClr val="404040"/>
                </a:solidFill>
                <a:latin typeface="Twentieth Century"/>
                <a:ea typeface="Twentieth Century"/>
                <a:cs typeface="Twentieth Century"/>
                <a:sym typeface="Twentieth Century"/>
              </a:rPr>
              <a:t> Consist of layers of small computational units that process visual information hierarchically in a feed forward manner.</a:t>
            </a:r>
            <a:endParaRPr b="0" i="0" sz="2300" u="none" cap="none"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Arial"/>
              <a:buChar char="•"/>
            </a:pPr>
            <a:r>
              <a:rPr b="0" i="0" lang="en-US" sz="2300" u="none" cap="none" strike="noStrike">
                <a:solidFill>
                  <a:srgbClr val="404040"/>
                </a:solidFill>
                <a:latin typeface="Twentieth Century"/>
                <a:ea typeface="Twentieth Century"/>
                <a:cs typeface="Twentieth Century"/>
                <a:sym typeface="Twentieth Century"/>
              </a:rPr>
              <a:t> Each layer of units can be understood ad a collection of image filters, each of which extract a certain feature from the input image.</a:t>
            </a:r>
            <a:endParaRPr b="0" i="0" sz="2300" u="none" cap="none" strike="noStrike">
              <a:latin typeface="Arial"/>
              <a:ea typeface="Arial"/>
              <a:cs typeface="Arial"/>
              <a:sym typeface="Arial"/>
            </a:endParaRPr>
          </a:p>
          <a:p>
            <a:pPr indent="-146050" lvl="0" marL="91440" marR="0" rtl="0" algn="l">
              <a:lnSpc>
                <a:spcPct val="110000"/>
              </a:lnSpc>
              <a:spcBef>
                <a:spcPts val="1400"/>
              </a:spcBef>
              <a:spcAft>
                <a:spcPts val="0"/>
              </a:spcAft>
              <a:buClr>
                <a:srgbClr val="E77C29"/>
              </a:buClr>
              <a:buSzPts val="2300"/>
              <a:buFont typeface="Arial"/>
              <a:buChar char="•"/>
            </a:pPr>
            <a:r>
              <a:rPr b="0" i="0" lang="en-US" sz="2300" u="none" cap="none" strike="noStrike">
                <a:solidFill>
                  <a:srgbClr val="404040"/>
                </a:solidFill>
                <a:latin typeface="Twentieth Century"/>
                <a:ea typeface="Twentieth Century"/>
                <a:cs typeface="Twentieth Century"/>
                <a:sym typeface="Twentieth Century"/>
              </a:rPr>
              <a:t> The output of a given layer consists of feature maps: differently filtered versions of the input image.</a:t>
            </a:r>
            <a:endParaRPr b="0" i="0" sz="2300" u="none" cap="none" strike="noStrike">
              <a:latin typeface="Arial"/>
              <a:ea typeface="Arial"/>
              <a:cs typeface="Arial"/>
              <a:sym typeface="Arial"/>
            </a:endParaRPr>
          </a:p>
        </p:txBody>
      </p:sp>
      <p:sp>
        <p:nvSpPr>
          <p:cNvPr id="149" name="Google Shape;149;p31"/>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p:nvPr/>
        </p:nvSpPr>
        <p:spPr>
          <a:xfrm>
            <a:off x="1097280" y="286560"/>
            <a:ext cx="10057680" cy="5126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32"/>
          <p:cNvPicPr preferRelativeResize="0"/>
          <p:nvPr/>
        </p:nvPicPr>
        <p:blipFill rotWithShape="1">
          <a:blip r:embed="rId3">
            <a:alphaModFix/>
          </a:blip>
          <a:srcRect b="0" l="0" r="0" t="0"/>
          <a:stretch/>
        </p:blipFill>
        <p:spPr>
          <a:xfrm>
            <a:off x="887760" y="0"/>
            <a:ext cx="10579680" cy="5825160"/>
          </a:xfrm>
          <a:prstGeom prst="rect">
            <a:avLst/>
          </a:prstGeom>
          <a:noFill/>
          <a:ln>
            <a:noFill/>
          </a:ln>
        </p:spPr>
      </p:pic>
      <p:sp>
        <p:nvSpPr>
          <p:cNvPr id="156" name="Google Shape;156;p32"/>
          <p:cNvSpPr/>
          <p:nvPr/>
        </p:nvSpPr>
        <p:spPr>
          <a:xfrm>
            <a:off x="182880" y="5708520"/>
            <a:ext cx="11703600" cy="63864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wentieth Century"/>
                <a:ea typeface="Twentieth Century"/>
                <a:cs typeface="Twentieth Century"/>
                <a:sym typeface="Twentieth Century"/>
              </a:rPr>
              <a:t>Link to paper: </a:t>
            </a:r>
            <a:r>
              <a:rPr b="0" i="0" lang="en-US" sz="1800" u="sng" cap="none" strike="noStrike">
                <a:solidFill>
                  <a:schemeClr val="hlink"/>
                </a:solidFill>
                <a:latin typeface="Twentieth Century"/>
                <a:ea typeface="Twentieth Century"/>
                <a:cs typeface="Twentieth Century"/>
                <a:sym typeface="Twentieth Century"/>
                <a:hlinkClick r:id="rId4"/>
              </a:rPr>
              <a:t>http://openaccess.thecvf.com/content_cvpr_2016/papers/Gatys_Image_Style_Transfer_CVPR_2016_paper.pdf</a:t>
            </a:r>
            <a:endParaRPr b="0" i="0" sz="1800" u="none" cap="none" strike="noStrike">
              <a:latin typeface="Arial"/>
              <a:ea typeface="Arial"/>
              <a:cs typeface="Arial"/>
              <a:sym typeface="Arial"/>
            </a:endParaRPr>
          </a:p>
        </p:txBody>
      </p:sp>
      <p:sp>
        <p:nvSpPr>
          <p:cNvPr id="157" name="Google Shape;157;p32"/>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1" name="Shape 161"/>
        <p:cNvGrpSpPr/>
        <p:nvPr/>
      </p:nvGrpSpPr>
      <p:grpSpPr>
        <a:xfrm>
          <a:off x="0" y="0"/>
          <a:ext cx="0" cy="0"/>
          <a:chOff x="0" y="0"/>
          <a:chExt cx="0" cy="0"/>
        </a:xfrm>
      </p:grpSpPr>
      <p:sp>
        <p:nvSpPr>
          <p:cNvPr id="162" name="Google Shape;162;p33"/>
          <p:cNvSpPr/>
          <p:nvPr/>
        </p:nvSpPr>
        <p:spPr>
          <a:xfrm>
            <a:off x="0" y="0"/>
            <a:ext cx="12191400" cy="685728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3"/>
          <p:cNvSpPr/>
          <p:nvPr/>
        </p:nvSpPr>
        <p:spPr>
          <a:xfrm>
            <a:off x="878760" y="643320"/>
            <a:ext cx="3177000" cy="167364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3145" u="none" cap="none" strike="noStrike">
                <a:solidFill>
                  <a:srgbClr val="404040"/>
                </a:solidFill>
                <a:latin typeface="Twentieth Century"/>
                <a:ea typeface="Twentieth Century"/>
                <a:cs typeface="Twentieth Century"/>
                <a:sym typeface="Twentieth Century"/>
              </a:rPr>
              <a:t>VGG19 (Visual Geometry Group 19)</a:t>
            </a:r>
            <a:endParaRPr b="0" i="0" sz="3145" u="none" cap="none" strike="noStrike">
              <a:latin typeface="Arial"/>
              <a:ea typeface="Arial"/>
              <a:cs typeface="Arial"/>
              <a:sym typeface="Arial"/>
            </a:endParaRPr>
          </a:p>
        </p:txBody>
      </p:sp>
      <p:cxnSp>
        <p:nvCxnSpPr>
          <p:cNvPr id="164" name="Google Shape;164;p33"/>
          <p:cNvCxnSpPr/>
          <p:nvPr/>
        </p:nvCxnSpPr>
        <p:spPr>
          <a:xfrm>
            <a:off x="961920" y="2478240"/>
            <a:ext cx="2926080" cy="0"/>
          </a:xfrm>
          <a:prstGeom prst="straightConnector1">
            <a:avLst/>
          </a:prstGeom>
          <a:noFill/>
          <a:ln cap="flat" cmpd="sng" w="9525">
            <a:solidFill>
              <a:srgbClr val="3F3F3F"/>
            </a:solidFill>
            <a:prstDash val="solid"/>
            <a:round/>
            <a:headEnd len="sm" w="sm" type="none"/>
            <a:tailEnd len="sm" w="sm" type="none"/>
          </a:ln>
        </p:spPr>
      </p:cxnSp>
      <p:sp>
        <p:nvSpPr>
          <p:cNvPr id="165" name="Google Shape;165;p33"/>
          <p:cNvSpPr/>
          <p:nvPr/>
        </p:nvSpPr>
        <p:spPr>
          <a:xfrm>
            <a:off x="962280" y="2664000"/>
            <a:ext cx="2925360" cy="3228840"/>
          </a:xfrm>
          <a:prstGeom prst="rect">
            <a:avLst/>
          </a:prstGeom>
          <a:noFill/>
          <a:ln>
            <a:noFill/>
          </a:ln>
        </p:spPr>
        <p:txBody>
          <a:bodyPr anchorCtr="0" anchor="t" bIns="45000" lIns="0" spcFirstLastPara="1" rIns="0" wrap="square" tIns="45000">
            <a:noAutofit/>
          </a:bodyPr>
          <a:lstStyle/>
          <a:p>
            <a:pPr indent="-90719" lvl="0" marL="91440" marR="0" rtl="0" algn="just">
              <a:lnSpc>
                <a:spcPct val="110000"/>
              </a:lnSpc>
              <a:spcBef>
                <a:spcPts val="0"/>
              </a:spcBef>
              <a:spcAft>
                <a:spcPts val="0"/>
              </a:spcAft>
              <a:buClr>
                <a:srgbClr val="E77C29"/>
              </a:buClr>
              <a:buSzPts val="1200"/>
              <a:buFont typeface="Calibri"/>
              <a:buChar char=" "/>
            </a:pPr>
            <a:r>
              <a:rPr b="0" i="0" lang="en-US" sz="1200" u="none" cap="none" strike="noStrike">
                <a:solidFill>
                  <a:srgbClr val="404040"/>
                </a:solidFill>
                <a:latin typeface="Twentieth Century"/>
                <a:ea typeface="Twentieth Century"/>
                <a:cs typeface="Twentieth Century"/>
                <a:sym typeface="Twentieth Century"/>
              </a:rPr>
              <a:t>NOTE: “Pooling layers provide an approach to down sampling feature maps by summarizing the presence of features in patches of the feature map.” Done to address the problem of the output feature maps that are sensitive to the location of the feature in the input.</a:t>
            </a:r>
            <a:endParaRPr b="0" i="0" sz="1200" u="none" cap="none" strike="noStrike">
              <a:latin typeface="Arial"/>
              <a:ea typeface="Arial"/>
              <a:cs typeface="Arial"/>
              <a:sym typeface="Arial"/>
            </a:endParaRPr>
          </a:p>
          <a:p>
            <a:pPr indent="0" lvl="0" marL="0" marR="0" rtl="0" algn="l">
              <a:lnSpc>
                <a:spcPct val="110000"/>
              </a:lnSpc>
              <a:spcBef>
                <a:spcPts val="1400"/>
              </a:spcBef>
              <a:spcAft>
                <a:spcPts val="0"/>
              </a:spcAft>
              <a:buNone/>
            </a:pPr>
            <a:r>
              <a:t/>
            </a:r>
            <a:endParaRPr b="0" i="0" sz="1200" u="none" cap="none" strike="noStrike">
              <a:latin typeface="Arial"/>
              <a:ea typeface="Arial"/>
              <a:cs typeface="Arial"/>
              <a:sym typeface="Arial"/>
            </a:endParaRPr>
          </a:p>
          <a:p>
            <a:pPr indent="0" lvl="0" marL="0" marR="0" rtl="0" algn="l">
              <a:lnSpc>
                <a:spcPct val="110000"/>
              </a:lnSpc>
              <a:spcBef>
                <a:spcPts val="1400"/>
              </a:spcBef>
              <a:spcAft>
                <a:spcPts val="0"/>
              </a:spcAft>
              <a:buNone/>
            </a:pPr>
            <a:r>
              <a:t/>
            </a:r>
            <a:endParaRPr b="0" i="0" sz="1200" u="none" cap="none" strike="noStrike">
              <a:latin typeface="Arial"/>
              <a:ea typeface="Arial"/>
              <a:cs typeface="Arial"/>
              <a:sym typeface="Arial"/>
            </a:endParaRPr>
          </a:p>
          <a:p>
            <a:pPr indent="0" lvl="0" marL="0" marR="0" rtl="0" algn="l">
              <a:lnSpc>
                <a:spcPct val="110000"/>
              </a:lnSpc>
              <a:spcBef>
                <a:spcPts val="1400"/>
              </a:spcBef>
              <a:spcAft>
                <a:spcPts val="0"/>
              </a:spcAft>
              <a:buNone/>
            </a:pPr>
            <a:r>
              <a:t/>
            </a:r>
            <a:endParaRPr b="0" i="0" sz="1200" u="none" cap="none" strike="noStrike">
              <a:latin typeface="Arial"/>
              <a:ea typeface="Arial"/>
              <a:cs typeface="Arial"/>
              <a:sym typeface="Arial"/>
            </a:endParaRPr>
          </a:p>
          <a:p>
            <a:pPr indent="-90719" lvl="0" marL="91440" marR="0" rtl="0" algn="l">
              <a:lnSpc>
                <a:spcPct val="110000"/>
              </a:lnSpc>
              <a:spcBef>
                <a:spcPts val="1400"/>
              </a:spcBef>
              <a:spcAft>
                <a:spcPts val="0"/>
              </a:spcAft>
              <a:buClr>
                <a:srgbClr val="E77C29"/>
              </a:buClr>
              <a:buSzPts val="1000"/>
              <a:buFont typeface="Calibri"/>
              <a:buChar char=" "/>
            </a:pPr>
            <a:r>
              <a:rPr b="0" i="0" lang="en-US" sz="1000" u="none" cap="none" strike="noStrike">
                <a:solidFill>
                  <a:srgbClr val="404040"/>
                </a:solidFill>
                <a:latin typeface="Twentieth Century"/>
                <a:ea typeface="Twentieth Century"/>
                <a:cs typeface="Twentieth Century"/>
                <a:sym typeface="Twentieth Century"/>
              </a:rPr>
              <a:t>Source Image: </a:t>
            </a:r>
            <a:r>
              <a:rPr b="0" i="0" lang="en-US" sz="1000" u="sng" cap="none" strike="noStrike">
                <a:solidFill>
                  <a:schemeClr val="hlink"/>
                </a:solidFill>
                <a:latin typeface="Twentieth Century"/>
                <a:ea typeface="Twentieth Century"/>
                <a:cs typeface="Twentieth Century"/>
                <a:sym typeface="Twentieth Century"/>
                <a:hlinkClick r:id="rId3"/>
              </a:rPr>
              <a:t>https://medium.com/data-science-group-iitr/artistic-style-transfer-with-convolutional-neural-network-7ce2476039fd</a:t>
            </a:r>
            <a:r>
              <a:rPr b="0" i="0" lang="en-US" sz="1000" u="none" cap="none" strike="noStrike">
                <a:solidFill>
                  <a:srgbClr val="404040"/>
                </a:solidFill>
                <a:latin typeface="Twentieth Century"/>
                <a:ea typeface="Twentieth Century"/>
                <a:cs typeface="Twentieth Century"/>
                <a:sym typeface="Twentieth Century"/>
              </a:rPr>
              <a:t> </a:t>
            </a:r>
            <a:endParaRPr b="0" i="0" sz="1000" u="none" cap="none" strike="noStrike">
              <a:latin typeface="Arial"/>
              <a:ea typeface="Arial"/>
              <a:cs typeface="Arial"/>
              <a:sym typeface="Arial"/>
            </a:endParaRPr>
          </a:p>
        </p:txBody>
      </p:sp>
      <p:pic>
        <p:nvPicPr>
          <p:cNvPr id="166" name="Google Shape;166;p33"/>
          <p:cNvPicPr preferRelativeResize="0"/>
          <p:nvPr/>
        </p:nvPicPr>
        <p:blipFill rotWithShape="1">
          <a:blip r:embed="rId4">
            <a:alphaModFix/>
          </a:blip>
          <a:srcRect b="0" l="0" r="0" t="0"/>
          <a:stretch/>
        </p:blipFill>
        <p:spPr>
          <a:xfrm>
            <a:off x="5656680" y="0"/>
            <a:ext cx="5796720" cy="6400080"/>
          </a:xfrm>
          <a:prstGeom prst="rect">
            <a:avLst/>
          </a:prstGeom>
          <a:noFill/>
          <a:ln>
            <a:noFill/>
          </a:ln>
        </p:spPr>
      </p:pic>
      <p:sp>
        <p:nvSpPr>
          <p:cNvPr id="167" name="Google Shape;167;p33"/>
          <p:cNvSpPr/>
          <p:nvPr/>
        </p:nvSpPr>
        <p:spPr>
          <a:xfrm>
            <a:off x="3240" y="6400800"/>
            <a:ext cx="12188159" cy="45648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3"/>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2" name="Shape 172"/>
        <p:cNvGrpSpPr/>
        <p:nvPr/>
      </p:nvGrpSpPr>
      <p:grpSpPr>
        <a:xfrm>
          <a:off x="0" y="0"/>
          <a:ext cx="0" cy="0"/>
          <a:chOff x="0" y="0"/>
          <a:chExt cx="0" cy="0"/>
        </a:xfrm>
      </p:grpSpPr>
      <p:sp>
        <p:nvSpPr>
          <p:cNvPr id="173" name="Google Shape;173;p34"/>
          <p:cNvSpPr/>
          <p:nvPr/>
        </p:nvSpPr>
        <p:spPr>
          <a:xfrm>
            <a:off x="0" y="0"/>
            <a:ext cx="12191400" cy="685728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4"/>
          <p:cNvSpPr/>
          <p:nvPr/>
        </p:nvSpPr>
        <p:spPr>
          <a:xfrm>
            <a:off x="103644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Content Loss</a:t>
            </a:r>
            <a:endParaRPr b="0" i="0" sz="5400" u="none" cap="none" strike="noStrike">
              <a:latin typeface="Arial"/>
              <a:ea typeface="Arial"/>
              <a:cs typeface="Arial"/>
              <a:sym typeface="Arial"/>
            </a:endParaRPr>
          </a:p>
        </p:txBody>
      </p:sp>
      <p:cxnSp>
        <p:nvCxnSpPr>
          <p:cNvPr id="175" name="Google Shape;175;p34"/>
          <p:cNvCxnSpPr/>
          <p:nvPr/>
        </p:nvCxnSpPr>
        <p:spPr>
          <a:xfrm>
            <a:off x="1106280" y="1895760"/>
            <a:ext cx="9784080" cy="0"/>
          </a:xfrm>
          <a:prstGeom prst="straightConnector1">
            <a:avLst/>
          </a:prstGeom>
          <a:noFill/>
          <a:ln cap="flat" cmpd="sng" w="9525">
            <a:solidFill>
              <a:srgbClr val="3F3F3F"/>
            </a:solidFill>
            <a:prstDash val="solid"/>
            <a:round/>
            <a:headEnd len="sm" w="sm" type="none"/>
            <a:tailEnd len="sm" w="sm" type="none"/>
          </a:ln>
        </p:spPr>
      </p:cxnSp>
      <p:pic>
        <p:nvPicPr>
          <p:cNvPr id="176" name="Google Shape;176;p34"/>
          <p:cNvPicPr preferRelativeResize="0"/>
          <p:nvPr/>
        </p:nvPicPr>
        <p:blipFill rotWithShape="1">
          <a:blip r:embed="rId3">
            <a:alphaModFix/>
          </a:blip>
          <a:srcRect b="0" l="0" r="0" t="0"/>
          <a:stretch/>
        </p:blipFill>
        <p:spPr>
          <a:xfrm>
            <a:off x="1031400" y="3499920"/>
            <a:ext cx="3030840" cy="977040"/>
          </a:xfrm>
          <a:prstGeom prst="rect">
            <a:avLst/>
          </a:prstGeom>
          <a:noFill/>
          <a:ln>
            <a:noFill/>
          </a:ln>
        </p:spPr>
      </p:pic>
      <p:sp>
        <p:nvSpPr>
          <p:cNvPr id="177" name="Google Shape;177;p34"/>
          <p:cNvSpPr/>
          <p:nvPr/>
        </p:nvSpPr>
        <p:spPr>
          <a:xfrm>
            <a:off x="4706640" y="2108160"/>
            <a:ext cx="6387480" cy="3760200"/>
          </a:xfrm>
          <a:prstGeom prst="rect">
            <a:avLst/>
          </a:prstGeom>
          <a:noFill/>
          <a:ln>
            <a:noFill/>
          </a:ln>
        </p:spPr>
        <p:txBody>
          <a:bodyPr anchorCtr="0" anchor="t" bIns="45000" lIns="0" spcFirstLastPara="1" rIns="0" wrap="square" tIns="45000">
            <a:noAutofit/>
          </a:bodyPr>
          <a:lstStyle/>
          <a:p>
            <a:pPr indent="-106616" lvl="0" marL="91440" marR="0" rtl="0" algn="just">
              <a:lnSpc>
                <a:spcPct val="100000"/>
              </a:lnSpc>
              <a:spcBef>
                <a:spcPts val="0"/>
              </a:spcBef>
              <a:spcAft>
                <a:spcPts val="0"/>
              </a:spcAft>
              <a:buClr>
                <a:srgbClr val="E77C29"/>
              </a:buClr>
              <a:buSzPts val="1679"/>
              <a:buFont typeface="Calibri"/>
              <a:buChar char=" "/>
            </a:pPr>
            <a:r>
              <a:rPr b="0" i="0" lang="en-US" sz="1679" u="none" cap="none" strike="noStrike">
                <a:solidFill>
                  <a:srgbClr val="404040"/>
                </a:solidFill>
                <a:latin typeface="Twentieth Century"/>
                <a:ea typeface="Twentieth Century"/>
                <a:cs typeface="Twentieth Century"/>
                <a:sym typeface="Twentieth Century"/>
              </a:rPr>
              <a:t>Given a chosen </a:t>
            </a:r>
            <a:r>
              <a:rPr b="1" i="0" lang="en-US" sz="1679" u="none" cap="none" strike="noStrike">
                <a:solidFill>
                  <a:srgbClr val="404040"/>
                </a:solidFill>
                <a:latin typeface="Twentieth Century"/>
                <a:ea typeface="Twentieth Century"/>
                <a:cs typeface="Twentieth Century"/>
                <a:sym typeface="Twentieth Century"/>
              </a:rPr>
              <a:t>content layer l</a:t>
            </a:r>
            <a:r>
              <a:rPr b="0" i="0" lang="en-US" sz="1679" u="none" cap="none" strike="noStrike">
                <a:solidFill>
                  <a:srgbClr val="404040"/>
                </a:solidFill>
                <a:latin typeface="Twentieth Century"/>
                <a:ea typeface="Twentieth Century"/>
                <a:cs typeface="Twentieth Century"/>
                <a:sym typeface="Twentieth Century"/>
              </a:rPr>
              <a:t>, the content loss is defined as the Mean Squared Error between the </a:t>
            </a:r>
            <a:r>
              <a:rPr b="1" i="0" lang="en-US" sz="1679" u="none" cap="none" strike="noStrike">
                <a:solidFill>
                  <a:srgbClr val="404040"/>
                </a:solidFill>
                <a:latin typeface="Twentieth Century"/>
                <a:ea typeface="Twentieth Century"/>
                <a:cs typeface="Twentieth Century"/>
                <a:sym typeface="Twentieth Century"/>
              </a:rPr>
              <a:t>feature map F </a:t>
            </a:r>
            <a:r>
              <a:rPr b="0" i="0" lang="en-US" sz="1679" u="none" cap="none" strike="noStrike">
                <a:solidFill>
                  <a:srgbClr val="404040"/>
                </a:solidFill>
                <a:latin typeface="Twentieth Century"/>
                <a:ea typeface="Twentieth Century"/>
                <a:cs typeface="Twentieth Century"/>
                <a:sym typeface="Twentieth Century"/>
              </a:rPr>
              <a:t>of our </a:t>
            </a:r>
            <a:r>
              <a:rPr b="1" i="0" lang="en-US" sz="1679" u="none" cap="none" strike="noStrike">
                <a:solidFill>
                  <a:srgbClr val="404040"/>
                </a:solidFill>
                <a:latin typeface="Twentieth Century"/>
                <a:ea typeface="Twentieth Century"/>
                <a:cs typeface="Twentieth Century"/>
                <a:sym typeface="Twentieth Century"/>
              </a:rPr>
              <a:t>content image C </a:t>
            </a:r>
            <a:r>
              <a:rPr b="0" i="0" lang="en-US" sz="1679" u="none" cap="none" strike="noStrike">
                <a:solidFill>
                  <a:srgbClr val="404040"/>
                </a:solidFill>
                <a:latin typeface="Twentieth Century"/>
                <a:ea typeface="Twentieth Century"/>
                <a:cs typeface="Twentieth Century"/>
                <a:sym typeface="Twentieth Century"/>
              </a:rPr>
              <a:t>and the </a:t>
            </a:r>
            <a:r>
              <a:rPr b="1" i="0" lang="en-US" sz="1679" u="none" cap="none" strike="noStrike">
                <a:solidFill>
                  <a:srgbClr val="404040"/>
                </a:solidFill>
                <a:latin typeface="Twentieth Century"/>
                <a:ea typeface="Twentieth Century"/>
                <a:cs typeface="Twentieth Century"/>
                <a:sym typeface="Twentieth Century"/>
              </a:rPr>
              <a:t>feature map P </a:t>
            </a:r>
            <a:r>
              <a:rPr b="0" i="0" lang="en-US" sz="1679" u="none" cap="none" strike="noStrike">
                <a:solidFill>
                  <a:srgbClr val="404040"/>
                </a:solidFill>
                <a:latin typeface="Twentieth Century"/>
                <a:ea typeface="Twentieth Century"/>
                <a:cs typeface="Twentieth Century"/>
                <a:sym typeface="Twentieth Century"/>
              </a:rPr>
              <a:t>of our </a:t>
            </a:r>
            <a:r>
              <a:rPr b="1" i="0" lang="en-US" sz="1679" u="none" cap="none" strike="noStrike">
                <a:solidFill>
                  <a:srgbClr val="404040"/>
                </a:solidFill>
                <a:latin typeface="Twentieth Century"/>
                <a:ea typeface="Twentieth Century"/>
                <a:cs typeface="Twentieth Century"/>
                <a:sym typeface="Twentieth Century"/>
              </a:rPr>
              <a:t>generated image Y. </a:t>
            </a:r>
            <a:r>
              <a:rPr b="0" i="0" lang="en-US" sz="1679" u="none" cap="none" strike="noStrike">
                <a:solidFill>
                  <a:srgbClr val="404040"/>
                </a:solidFill>
                <a:latin typeface="Twentieth Century"/>
                <a:ea typeface="Twentieth Century"/>
                <a:cs typeface="Twentieth Century"/>
                <a:sym typeface="Twentieth Century"/>
              </a:rPr>
              <a:t>When this content-loss is minimized, it means that the mixed-image has feature activation in the given layers that are very similar to the activation of the content-image. Depending on which layers we select, this should transfer the contours from the content-image to the mixed-image.</a:t>
            </a:r>
            <a:endParaRPr b="0" i="0" sz="1679" u="none" cap="none"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i="0" sz="1679" u="none" cap="none"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i="0" sz="1679" u="none" cap="none"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i="0" sz="1679" u="none" cap="none" strike="noStrike">
              <a:latin typeface="Arial"/>
              <a:ea typeface="Arial"/>
              <a:cs typeface="Arial"/>
              <a:sym typeface="Arial"/>
            </a:endParaRPr>
          </a:p>
          <a:p>
            <a:pPr indent="0" lvl="0" marL="0" marR="0" rtl="0" algn="l">
              <a:lnSpc>
                <a:spcPct val="100000"/>
              </a:lnSpc>
              <a:spcBef>
                <a:spcPts val="1400"/>
              </a:spcBef>
              <a:spcAft>
                <a:spcPts val="0"/>
              </a:spcAft>
              <a:buNone/>
            </a:pPr>
            <a:r>
              <a:t/>
            </a:r>
            <a:endParaRPr b="0" i="0" sz="1679" u="none" cap="none" strike="noStrike">
              <a:latin typeface="Arial"/>
              <a:ea typeface="Arial"/>
              <a:cs typeface="Arial"/>
              <a:sym typeface="Arial"/>
            </a:endParaRPr>
          </a:p>
        </p:txBody>
      </p:sp>
      <p:sp>
        <p:nvSpPr>
          <p:cNvPr id="178" name="Google Shape;178;p34"/>
          <p:cNvSpPr/>
          <p:nvPr/>
        </p:nvSpPr>
        <p:spPr>
          <a:xfrm>
            <a:off x="0" y="6400800"/>
            <a:ext cx="12188159" cy="45648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4"/>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 name="Shape 183"/>
        <p:cNvGrpSpPr/>
        <p:nvPr/>
      </p:nvGrpSpPr>
      <p:grpSpPr>
        <a:xfrm>
          <a:off x="0" y="0"/>
          <a:ext cx="0" cy="0"/>
          <a:chOff x="0" y="0"/>
          <a:chExt cx="0" cy="0"/>
        </a:xfrm>
      </p:grpSpPr>
      <p:sp>
        <p:nvSpPr>
          <p:cNvPr id="184" name="Google Shape;184;p35"/>
          <p:cNvSpPr/>
          <p:nvPr/>
        </p:nvSpPr>
        <p:spPr>
          <a:xfrm>
            <a:off x="0" y="0"/>
            <a:ext cx="12191400" cy="685728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5"/>
          <p:cNvSpPr/>
          <p:nvPr/>
        </p:nvSpPr>
        <p:spPr>
          <a:xfrm>
            <a:off x="1036440" y="286560"/>
            <a:ext cx="10057680" cy="1450080"/>
          </a:xfrm>
          <a:prstGeom prst="rect">
            <a:avLst/>
          </a:prstGeom>
          <a:noFill/>
          <a:ln>
            <a:noFill/>
          </a:ln>
        </p:spPr>
        <p:txBody>
          <a:bodyPr anchorCtr="0" anchor="b" bIns="45000" lIns="90000" spcFirstLastPara="1" rIns="90000" wrap="square" tIns="45000">
            <a:noAutofit/>
          </a:bodyPr>
          <a:lstStyle/>
          <a:p>
            <a:pPr indent="0" lvl="0" marL="0" marR="0" rtl="0" algn="l">
              <a:lnSpc>
                <a:spcPct val="80000"/>
              </a:lnSpc>
              <a:spcBef>
                <a:spcPts val="0"/>
              </a:spcBef>
              <a:spcAft>
                <a:spcPts val="0"/>
              </a:spcAft>
              <a:buNone/>
            </a:pPr>
            <a:r>
              <a:rPr b="0" i="0" lang="en-US" sz="5400" u="none" cap="none" strike="noStrike">
                <a:solidFill>
                  <a:srgbClr val="404040"/>
                </a:solidFill>
                <a:latin typeface="Twentieth Century"/>
                <a:ea typeface="Twentieth Century"/>
                <a:cs typeface="Twentieth Century"/>
                <a:sym typeface="Twentieth Century"/>
              </a:rPr>
              <a:t>Style Loss</a:t>
            </a:r>
            <a:endParaRPr b="0" i="0" sz="5400" u="none" cap="none" strike="noStrike">
              <a:latin typeface="Arial"/>
              <a:ea typeface="Arial"/>
              <a:cs typeface="Arial"/>
              <a:sym typeface="Arial"/>
            </a:endParaRPr>
          </a:p>
        </p:txBody>
      </p:sp>
      <p:cxnSp>
        <p:nvCxnSpPr>
          <p:cNvPr id="186" name="Google Shape;186;p35"/>
          <p:cNvCxnSpPr/>
          <p:nvPr/>
        </p:nvCxnSpPr>
        <p:spPr>
          <a:xfrm>
            <a:off x="1106280" y="1895760"/>
            <a:ext cx="9784080" cy="0"/>
          </a:xfrm>
          <a:prstGeom prst="straightConnector1">
            <a:avLst/>
          </a:prstGeom>
          <a:noFill/>
          <a:ln cap="flat" cmpd="sng" w="9525">
            <a:solidFill>
              <a:srgbClr val="3F3F3F"/>
            </a:solidFill>
            <a:prstDash val="solid"/>
            <a:round/>
            <a:headEnd len="sm" w="sm" type="none"/>
            <a:tailEnd len="sm" w="sm" type="none"/>
          </a:ln>
        </p:spPr>
      </p:cxnSp>
      <p:pic>
        <p:nvPicPr>
          <p:cNvPr id="187" name="Google Shape;187;p35"/>
          <p:cNvPicPr preferRelativeResize="0"/>
          <p:nvPr/>
        </p:nvPicPr>
        <p:blipFill rotWithShape="1">
          <a:blip r:embed="rId3">
            <a:alphaModFix/>
          </a:blip>
          <a:srcRect b="0" l="0" r="0" t="0"/>
          <a:stretch/>
        </p:blipFill>
        <p:spPr>
          <a:xfrm>
            <a:off x="1031400" y="3412800"/>
            <a:ext cx="3030840" cy="1151280"/>
          </a:xfrm>
          <a:prstGeom prst="rect">
            <a:avLst/>
          </a:prstGeom>
          <a:noFill/>
          <a:ln>
            <a:noFill/>
          </a:ln>
        </p:spPr>
      </p:pic>
      <p:sp>
        <p:nvSpPr>
          <p:cNvPr id="188" name="Google Shape;188;p35"/>
          <p:cNvSpPr/>
          <p:nvPr/>
        </p:nvSpPr>
        <p:spPr>
          <a:xfrm>
            <a:off x="4706640" y="2108160"/>
            <a:ext cx="6387480" cy="3760200"/>
          </a:xfrm>
          <a:prstGeom prst="rect">
            <a:avLst/>
          </a:prstGeom>
          <a:noFill/>
          <a:ln>
            <a:noFill/>
          </a:ln>
        </p:spPr>
        <p:txBody>
          <a:bodyPr anchorCtr="0" anchor="t" bIns="45000" lIns="0" spcFirstLastPara="1" rIns="0" wrap="square" tIns="45000">
            <a:noAutofit/>
          </a:bodyPr>
          <a:lstStyle/>
          <a:p>
            <a:pPr indent="-113919" lvl="0" marL="91440" marR="0" rtl="0" algn="just">
              <a:lnSpc>
                <a:spcPct val="110000"/>
              </a:lnSpc>
              <a:spcBef>
                <a:spcPts val="0"/>
              </a:spcBef>
              <a:spcAft>
                <a:spcPts val="0"/>
              </a:spcAft>
              <a:buClr>
                <a:srgbClr val="E77C29"/>
              </a:buClr>
              <a:buSzPts val="1794"/>
              <a:buFont typeface="Calibri"/>
              <a:buChar char=" "/>
            </a:pPr>
            <a:r>
              <a:rPr b="0" i="0" lang="en-US" sz="1794" u="none" cap="none" strike="noStrike">
                <a:solidFill>
                  <a:srgbClr val="404040"/>
                </a:solidFill>
                <a:latin typeface="Twentieth Century"/>
                <a:ea typeface="Twentieth Century"/>
                <a:cs typeface="Twentieth Century"/>
                <a:sym typeface="Twentieth Century"/>
              </a:rPr>
              <a:t>The loss function for style is quite similar to content loss, except that we </a:t>
            </a:r>
            <a:r>
              <a:rPr b="1" i="0" lang="en-US" sz="1794" u="none" cap="none" strike="noStrike">
                <a:solidFill>
                  <a:srgbClr val="404040"/>
                </a:solidFill>
                <a:latin typeface="Twentieth Century"/>
                <a:ea typeface="Twentieth Century"/>
                <a:cs typeface="Twentieth Century"/>
                <a:sym typeface="Twentieth Century"/>
              </a:rPr>
              <a:t>calculate the Mean Squared Error </a:t>
            </a:r>
            <a:r>
              <a:rPr b="0" i="0" lang="en-US" sz="1794" u="none" cap="none" strike="noStrike">
                <a:solidFill>
                  <a:srgbClr val="404040"/>
                </a:solidFill>
                <a:latin typeface="Twentieth Century"/>
                <a:ea typeface="Twentieth Century"/>
                <a:cs typeface="Twentieth Century"/>
                <a:sym typeface="Twentieth Century"/>
              </a:rPr>
              <a:t>for the </a:t>
            </a:r>
            <a:r>
              <a:rPr b="1" i="0" lang="en-US" sz="1794" u="none" cap="none" strike="noStrike">
                <a:solidFill>
                  <a:srgbClr val="404040"/>
                </a:solidFill>
                <a:latin typeface="Twentieth Century"/>
                <a:ea typeface="Twentieth Century"/>
                <a:cs typeface="Twentieth Century"/>
                <a:sym typeface="Twentieth Century"/>
              </a:rPr>
              <a:t>Gram-matrices</a:t>
            </a:r>
            <a:r>
              <a:rPr b="0" i="0" lang="en-US" sz="1794" u="none" cap="none" strike="noStrike">
                <a:solidFill>
                  <a:srgbClr val="404040"/>
                </a:solidFill>
                <a:latin typeface="Twentieth Century"/>
                <a:ea typeface="Twentieth Century"/>
                <a:cs typeface="Twentieth Century"/>
                <a:sym typeface="Twentieth Century"/>
              </a:rPr>
              <a:t> instead of the raw tensor-outputs from the layers.</a:t>
            </a:r>
            <a:endParaRPr b="0" i="0" sz="1794" u="none" cap="none" strike="noStrike">
              <a:latin typeface="Arial"/>
              <a:ea typeface="Arial"/>
              <a:cs typeface="Arial"/>
              <a:sym typeface="Arial"/>
            </a:endParaRPr>
          </a:p>
          <a:p>
            <a:pPr indent="-113919" lvl="0" marL="91440" marR="0" rtl="0" algn="just">
              <a:lnSpc>
                <a:spcPct val="110000"/>
              </a:lnSpc>
              <a:spcBef>
                <a:spcPts val="1400"/>
              </a:spcBef>
              <a:spcAft>
                <a:spcPts val="0"/>
              </a:spcAft>
              <a:buClr>
                <a:srgbClr val="E77C29"/>
              </a:buClr>
              <a:buSzPts val="1794"/>
              <a:buFont typeface="Calibri"/>
              <a:buChar char=" "/>
            </a:pPr>
            <a:r>
              <a:rPr b="0" i="0" lang="en-US" sz="1794" u="none" cap="none" strike="noStrike">
                <a:solidFill>
                  <a:srgbClr val="404040"/>
                </a:solidFill>
                <a:latin typeface="Twentieth Century"/>
                <a:ea typeface="Twentieth Century"/>
                <a:cs typeface="Twentieth Century"/>
                <a:sym typeface="Twentieth Century"/>
              </a:rPr>
              <a:t>As with the content representation, if we had two images whose feature maps at a given layer </a:t>
            </a:r>
            <a:r>
              <a:rPr b="1" i="0" lang="en-US" sz="1794" u="none" cap="none" strike="noStrike">
                <a:solidFill>
                  <a:srgbClr val="404040"/>
                </a:solidFill>
                <a:latin typeface="Twentieth Century"/>
                <a:ea typeface="Twentieth Century"/>
                <a:cs typeface="Twentieth Century"/>
                <a:sym typeface="Twentieth Century"/>
              </a:rPr>
              <a:t>produced the same Gram matrix </a:t>
            </a:r>
            <a:r>
              <a:rPr b="0" i="0" lang="en-US" sz="1794" u="none" cap="none" strike="noStrike">
                <a:solidFill>
                  <a:srgbClr val="404040"/>
                </a:solidFill>
                <a:latin typeface="Twentieth Century"/>
                <a:ea typeface="Twentieth Century"/>
                <a:cs typeface="Twentieth Century"/>
                <a:sym typeface="Twentieth Century"/>
              </a:rPr>
              <a:t>we would expect both images to have the </a:t>
            </a:r>
            <a:r>
              <a:rPr b="1" i="0" lang="en-US" sz="1794" u="none" cap="none" strike="noStrike">
                <a:solidFill>
                  <a:srgbClr val="404040"/>
                </a:solidFill>
                <a:latin typeface="Twentieth Century"/>
                <a:ea typeface="Twentieth Century"/>
                <a:cs typeface="Twentieth Century"/>
                <a:sym typeface="Twentieth Century"/>
              </a:rPr>
              <a:t>same style</a:t>
            </a:r>
            <a:r>
              <a:rPr b="0" i="0" lang="en-US" sz="1794" u="none" cap="none" strike="noStrike">
                <a:solidFill>
                  <a:srgbClr val="404040"/>
                </a:solidFill>
                <a:latin typeface="Twentieth Century"/>
                <a:ea typeface="Twentieth Century"/>
                <a:cs typeface="Twentieth Century"/>
                <a:sym typeface="Twentieth Century"/>
              </a:rPr>
              <a:t>, but not necessarily the same content.</a:t>
            </a:r>
            <a:endParaRPr b="0" i="0" sz="1794" u="none" cap="none" strike="noStrike">
              <a:latin typeface="Arial"/>
              <a:ea typeface="Arial"/>
              <a:cs typeface="Arial"/>
              <a:sym typeface="Arial"/>
            </a:endParaRPr>
          </a:p>
        </p:txBody>
      </p:sp>
      <p:sp>
        <p:nvSpPr>
          <p:cNvPr id="189" name="Google Shape;189;p35"/>
          <p:cNvSpPr/>
          <p:nvPr/>
        </p:nvSpPr>
        <p:spPr>
          <a:xfrm>
            <a:off x="0" y="6400800"/>
            <a:ext cx="12188159" cy="45648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p:nvPr/>
        </p:nvSpPr>
        <p:spPr>
          <a:xfrm>
            <a:off x="10993680" y="6446880"/>
            <a:ext cx="779400" cy="36432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fld id="{00000000-1234-1234-1234-123412341234}" type="slidenum">
              <a:rPr b="0" i="0" lang="en-US" sz="900" u="none" cap="none" strike="noStrike">
                <a:solidFill>
                  <a:srgbClr val="FFFFFF"/>
                </a:solidFill>
                <a:latin typeface="Twentieth Century"/>
                <a:ea typeface="Twentieth Century"/>
                <a:cs typeface="Twentieth Century"/>
                <a:sym typeface="Twentieth Century"/>
              </a:rPr>
              <a:t>‹#›</a:t>
            </a:fld>
            <a:endParaRPr b="0" i="0" sz="900" u="none" cap="none"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13C24"/>
      </a:dk2>
      <a:lt2>
        <a:srgbClr val="EBEDEF"/>
      </a:lt2>
      <a:accent1>
        <a:srgbClr val="E77C29"/>
      </a:accent1>
      <a:accent2>
        <a:srgbClr val="B8A014"/>
      </a:accent2>
      <a:accent3>
        <a:srgbClr val="87AE1F"/>
      </a:accent3>
      <a:accent4>
        <a:srgbClr val="47B714"/>
      </a:accent4>
      <a:accent5>
        <a:srgbClr val="21BC32"/>
      </a:accent5>
      <a:accent6>
        <a:srgbClr val="14BA6B"/>
      </a:accent6>
      <a:hlink>
        <a:srgbClr val="488CC2"/>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13C24"/>
      </a:dk2>
      <a:lt2>
        <a:srgbClr val="EBEDEF"/>
      </a:lt2>
      <a:accent1>
        <a:srgbClr val="E77C29"/>
      </a:accent1>
      <a:accent2>
        <a:srgbClr val="B8A014"/>
      </a:accent2>
      <a:accent3>
        <a:srgbClr val="87AE1F"/>
      </a:accent3>
      <a:accent4>
        <a:srgbClr val="47B714"/>
      </a:accent4>
      <a:accent5>
        <a:srgbClr val="21BC32"/>
      </a:accent5>
      <a:accent6>
        <a:srgbClr val="14BA6B"/>
      </a:accent6>
      <a:hlink>
        <a:srgbClr val="488CC2"/>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